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15620"/>
    <p:restoredTop sz="94660"/>
  </p:normalViewPr>
  <p:slideViewPr>
    <p:cSldViewPr snapToGrid="0">
      <p:cViewPr varScale="1">
        <p:scale>
          <a:sx n="160" d="100"/>
          <a:sy n="160" d="100"/>
        </p:scale>
        <p:origin x="-160"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9789070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This presentation is meant to prepare you and your students for your school’s trip to the NatureBridge program at Prince William Forest Park.</a:t>
            </a:r>
            <a:endParaRPr/>
          </a:p>
        </p:txBody>
      </p:sp>
      <p:sp>
        <p:nvSpPr>
          <p:cNvPr id="147" name="Google Shape;147;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5ce6e15b92_0_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5ce6e15b92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Breakfast and dinner will be served in the dining lodge.  This building will also serve as the main meeting place on campus.</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Meals are served cafeteria style and there are plenty of options</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Kitchen staff will be receiving information about dietary needs and allergies before the program and will make the needed accommodations</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Food is nutritious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r>
              <a:rPr lang="en-US" sz="1200">
                <a:solidFill>
                  <a:schemeClr val="dk1"/>
                </a:solidFill>
                <a:latin typeface="Calibri"/>
                <a:ea typeface="Calibri"/>
                <a:cs typeface="Calibri"/>
                <a:sym typeface="Calibri"/>
              </a:rPr>
              <a:t>Sample breakfast:</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Eggs, turkey sausage, hash browns, oatmeal, fruit salad</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1200">
                <a:solidFill>
                  <a:schemeClr val="dk1"/>
                </a:solidFill>
                <a:latin typeface="Calibri"/>
                <a:ea typeface="Calibri"/>
                <a:cs typeface="Calibri"/>
                <a:sym typeface="Calibri"/>
              </a:rPr>
              <a:t>Sample Lunch (served on the trail):</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Turkey &amp; cheese sandwich, hummus with carrots, celery sticks, trail mix</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1200">
                <a:solidFill>
                  <a:schemeClr val="dk1"/>
                </a:solidFill>
                <a:latin typeface="Calibri"/>
                <a:ea typeface="Calibri"/>
                <a:cs typeface="Calibri"/>
                <a:sym typeface="Calibri"/>
              </a:rPr>
              <a:t>Sample dinner:</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Baked Pasta w/ cheese and marinara sauce, broccoli, breadsticks, salad, brownie (dessert)</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5ce6e15b92_0_1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5ce6e15b92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There are several lodges on campus that can serve as indoor classrooms. Don’t plan on staying inside all day, though. Be prepared to be outside in inclement weather.</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5bab6665f1_1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5bab6665f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a:solidFill>
                  <a:schemeClr val="dk1"/>
                </a:solidFill>
                <a:latin typeface="Calibri"/>
                <a:ea typeface="Calibri"/>
                <a:cs typeface="Calibri"/>
                <a:sym typeface="Calibri"/>
              </a:rPr>
              <a:t>Campus Map</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Girls and boys usually  in separate cabin units (some small groups may all be in one unit)</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During some programs, the campus is shared by 2 or more  schools. In that case, cabin assignments will be made according to participant numbers. Typically schools will used A &amp; B Unit together or C &amp; D Unit together</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a:t>
            </a:r>
            <a:r>
              <a:rPr lang="en-US" sz="1200">
                <a:solidFill>
                  <a:schemeClr val="dk1"/>
                </a:solidFill>
                <a:latin typeface="Calibri"/>
                <a:ea typeface="Calibri"/>
                <a:cs typeface="Calibri"/>
                <a:sym typeface="Calibri"/>
              </a:rPr>
              <a:t>NOTE: all equipment will be dropped off at the ball-field, about 1/5 of a mile from cabin loops: don’t bring more than you can carry! One back-pack for the trail, sleeping bag, and one medium-sized duffle bag with clothes, etc.</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5ce6e15b92_0_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5ce6e15b92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Please look at the Clothing and Equipment List provided by your Group Coordinator</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5ce6e15b92_0_8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5ce6e15b92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You don’t need to go out and buy brand new clothes and equipment! Borrow what you can, you should be well-prepared, but remember it’s only 3 days.</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Rain jackets are preferred, a warm fleece jacket with a poncho will work as well.</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Bring hiking boots if you have them, but sturdy sneakers will work as well.  An extra pair of shoes to wear around camp and sandals for the bath house are recommended.</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3-4 pairs of socks are recommended, bring one just for sleeping in the cabin</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Students are strongly advised NOT TO WEAR SHORTS: temperatures may vary drastically, also shorts will limit the ability to hike off-trail through sometimes thick under-brush.</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Students must bring medications with them (including inhalers, etc.) Chaperones will need to be sure that students have all of the medications that they may need while on the trail or on campus.</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NOTE: Parents, please tell your Group Coordinator if there are items that your child will not have.  NatureBridge can loan certain items. We want all students to participate and don’t want anyone to stay home because they don’t have certain things.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5ce6e15b92_0_9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5ce6e15b92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a:solidFill>
                  <a:schemeClr val="dk1"/>
                </a:solidFill>
                <a:latin typeface="Calibri"/>
                <a:ea typeface="Calibri"/>
                <a:cs typeface="Calibri"/>
                <a:sym typeface="Calibri"/>
              </a:rPr>
              <a:t>Things to have in daypacks:</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Remind students to only bring lunch for the first day, no other food is allowed in cabins!*</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Chaperones are responsible for making sure students have necessary medications with them on the trail (inhalers, epi-pens, etc.).</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Students should have an extra layer at all times, but the type of layer will depend on the temperature/weather</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5ce6e15b92_0_1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5ce6e15b92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a:solidFill>
                  <a:schemeClr val="dk1"/>
                </a:solidFill>
                <a:latin typeface="Calibri"/>
                <a:ea typeface="Calibri"/>
                <a:cs typeface="Calibri"/>
                <a:sym typeface="Calibri"/>
              </a:rPr>
              <a:t>NatureBridge will do what is possible to keep students on site and participating in the program.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1200">
                <a:solidFill>
                  <a:schemeClr val="dk1"/>
                </a:solidFill>
                <a:latin typeface="Calibri"/>
                <a:ea typeface="Calibri"/>
                <a:cs typeface="Calibri"/>
                <a:sym typeface="Calibri"/>
              </a:rPr>
              <a:t>NatureBridge staff will be included in any discussions about students leaving the program early.</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NatureBridge cell phone policy: We don’t allow cell phones to be a distraction during program time. We ask that if students and chaperones have phones with them, they remain on airplane mode throughout the day. Students are permitted to use the camera feature on their phones at appropriate times.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We advise schools to develop a cell phone policy that works best for them. Here are some options:</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i="1">
                <a:solidFill>
                  <a:schemeClr val="dk1"/>
                </a:solidFill>
                <a:latin typeface="Calibri"/>
                <a:ea typeface="Calibri"/>
                <a:cs typeface="Calibri"/>
                <a:sym typeface="Calibri"/>
              </a:rPr>
              <a:t>No cell phones.  Teachers provide phone numbers to parents to contact in case of emergency, teachers will contact parents if there are any issues with students</a:t>
            </a:r>
            <a:endParaRPr sz="1200" i="1">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b="1" i="1">
                <a:solidFill>
                  <a:schemeClr val="dk1"/>
                </a:solidFill>
                <a:latin typeface="Calibri"/>
                <a:ea typeface="Calibri"/>
                <a:cs typeface="Calibri"/>
                <a:sym typeface="Calibri"/>
              </a:rPr>
              <a:t>RECOMMENDED if students are permitted to bring phones, they are collected by teachers.  All phones are labeled and passed out for a 10-20 minute window in the evening before or after dinner.  Students are permitted to call/text home, and then return phones to teachers. Parents are able to contact teachers in case of emergency.</a:t>
            </a:r>
            <a:endParaRPr sz="1200" b="1" i="1">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rgbClr val="FF0000"/>
              </a:buClr>
              <a:buSzPts val="1200"/>
              <a:buFont typeface="Calibri"/>
              <a:buChar char="●"/>
            </a:pPr>
            <a:r>
              <a:rPr lang="en-US" sz="1200" b="1" i="1">
                <a:solidFill>
                  <a:srgbClr val="FF0000"/>
                </a:solidFill>
                <a:latin typeface="Calibri"/>
                <a:ea typeface="Calibri"/>
                <a:cs typeface="Calibri"/>
                <a:sym typeface="Calibri"/>
              </a:rPr>
              <a:t>NOTE: Students cannot use cell phones at any time in cabins, dining hall, or bathrooms. This is for the safety of all participants.</a:t>
            </a:r>
            <a:endParaRPr sz="1200" b="1" i="1">
              <a:solidFill>
                <a:srgbClr val="FF0000"/>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5ce6e15b92_0_1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5ce6e15b92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alibri"/>
                <a:ea typeface="Calibri"/>
                <a:cs typeface="Calibri"/>
                <a:sym typeface="Calibri"/>
              </a:rPr>
              <a:t>The Group Coordinator from the school will be the main point of contact for parents and participants.  If there are questions that the Group Coordinator cannot answer, they will contact NatureBridge staff. In some cases, parents will be referred directly to NatureBridge staff.</a:t>
            </a:r>
            <a:endParaRPr sz="1200">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5ce6e15b92_0_10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5ce6e15b92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alibri"/>
                <a:ea typeface="Calibri"/>
                <a:cs typeface="Calibri"/>
                <a:sym typeface="Calibri"/>
              </a:rPr>
              <a:t>The Group Coordinator is expected to share their contact information with parents. Other chaperones’ contact information can also be provided.</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-NatureBridge Google voice number: 703-634-9041 This number is for emergencies only. If parents need to contact their children, but cannot reach a teacher, they should call this number.  This number should not be called to “check on” student participants.</a:t>
            </a:r>
            <a:endParaRPr sz="1200">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5ce6e15b92_0_1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5ce6e15b92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Frequently Asked Questions: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Q: cabin and group assignments: teachers will determine who is in which cabin and group, this can be done a few different ways.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A: Option 1: Students can write the names of 2-3 students they want to share a cabin with, students that share a cabin are then assigned to different learning groups (this works especially well for schools bringing 4 learning groups)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Option 2: Students can list people they definitely don’t want to share a cabin/learning group with</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Option 3: Group Coordinator assigns all cabins/groups with no input from students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Q: Campus safety procedures (at night):</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A: Adult chaperones in each cabin unit, 1 NatureBridge staff member on-site serving as on-call contact for emergencies, park dispatch: very quick response time.  There is a gate on the road leading in to Cabin Camp 1, also the camp is separated from all other roads in the park, not easily accessible from any other point in the park.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Q: pick-up/drop-off times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A: Those arrangements are made by the Group Coordinator. Schools often designate a room or space for students to store equipment on the days they depart and return on the trip.</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Q: How’s the food? How’s it served?</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A: The food is very good.  Breakfast and Dinner are served cafeteria-style in the dining hall.  Lunch will be picnic-style with in learning groups.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Q: Pick-up/drop-off procedures at school</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A: This is all up to the school, group coordinators should check in with teachers/staff ahead of time to determine the best place to store luggage, etc.</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5ce6e15b92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5ce6e15b9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5ce6e15b92_0_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5ce6e15b9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NatureBridge: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•nonprofit organization</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•Partner of the National Park Service, our other campuses are in Golden Gate and Yosemite in California, and Olympic in Washington state.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•NatureBridge has been offering programs since 1971, has served over  a million students, and serves at least  30,000 each year</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•Prince William Forest Park program – This is the 8</a:t>
            </a:r>
            <a:r>
              <a:rPr lang="en-US" sz="1200" baseline="30000">
                <a:solidFill>
                  <a:schemeClr val="dk1"/>
                </a:solidFill>
                <a:latin typeface="Calibri"/>
                <a:ea typeface="Calibri"/>
                <a:cs typeface="Calibri"/>
                <a:sym typeface="Calibri"/>
              </a:rPr>
              <a:t>th</a:t>
            </a:r>
            <a:r>
              <a:rPr lang="en-US" sz="1200">
                <a:solidFill>
                  <a:schemeClr val="dk1"/>
                </a:solidFill>
                <a:latin typeface="Calibri"/>
                <a:ea typeface="Calibri"/>
                <a:cs typeface="Calibri"/>
                <a:sym typeface="Calibri"/>
              </a:rPr>
              <a:t> school year of our first East Coast program, serves over 40 schools and about 2,000 students each year</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5ce6e15b92_0_1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5ce6e15b92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Prince William Forest Park – National Park in your backyard!</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•23 square mile park, bordering Quantico Marine Base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•15,000 acres of piedmont forest</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•Pristine streams, waterfalls, 37 miles of trails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 star marks the location of Cabin Camp 1, the site of NatureBridge programs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ce6e15b92_0_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5ce6e15b9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The Park provides a beautiful setting for science experiments, spending time outdoors, and getting to know classmates and teachers better.</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5ce6e15b92_0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5ce6e15b92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Sample activities on the trail: - water quality testing, identifying plants and animals (including the park’s many reptiles and amphibians), group games and team challenges, hiking up to 4 miles in a day (spread out with activities in between)</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Science investigations: asking questions, making observations, collecting data</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During meals: lessons on food waste, landfills, and composting</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We support our Teachers and Chaperones.  They supervise students before and after the trail day (until 9:00AM and after 4:00PM)</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5ce6e15b92_0_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5ce6e15b9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Educators – high-quality, outdoor teachers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a:t>
            </a:r>
            <a:r>
              <a:rPr lang="en-US" sz="1200">
                <a:solidFill>
                  <a:schemeClr val="dk1"/>
                </a:solidFill>
                <a:latin typeface="Calibri"/>
                <a:ea typeface="Calibri"/>
                <a:cs typeface="Calibri"/>
                <a:sym typeface="Calibri"/>
              </a:rPr>
              <a:t>Our focus is on personal growth, improved interpersonal skills, and increased academic ability</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a:t>
            </a:r>
            <a:r>
              <a:rPr lang="en-US" sz="1200">
                <a:solidFill>
                  <a:schemeClr val="dk1"/>
                </a:solidFill>
                <a:latin typeface="Calibri"/>
                <a:ea typeface="Calibri"/>
                <a:cs typeface="Calibri"/>
                <a:sym typeface="Calibri"/>
              </a:rPr>
              <a:t>We strive to create a community atmosphere in which all students experience support and success.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a:t>
            </a:r>
            <a:r>
              <a:rPr lang="en-US" sz="1200">
                <a:solidFill>
                  <a:schemeClr val="dk1"/>
                </a:solidFill>
                <a:latin typeface="Calibri"/>
                <a:ea typeface="Calibri"/>
                <a:cs typeface="Calibri"/>
                <a:sym typeface="Calibri"/>
              </a:rPr>
              <a:t>Educators prepare specifically for each group they work with using information provided by the school</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5ce6e15b92_0_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5ce6e15b92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Accommodations:</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4-6 students per cabin (some bunk beds, some single)</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Foam mattresses</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You will bring sleeping bag, pillow, etc</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There are eight cabins in each Cabin Unit.  </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Schools can choose to assign cabins however they like, as long as there are at least two adults in each Cabin Loop.</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There will typically not be an adult in every cabin with students, but all of the cabins are close to one another</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5ce6e15b92_0_7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5ce6e15b92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Each Cabin Loop has a bath house that has several sinks, showers, and toilets.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 bath houses have electricity and warm water.</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jpg"/><Relationship Id="rId6" Type="http://schemas.openxmlformats.org/officeDocument/2006/relationships/image" Target="../media/image14.jpg"/><Relationship Id="rId7" Type="http://schemas.openxmlformats.org/officeDocument/2006/relationships/image" Target="../media/image15.jp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7.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8.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9.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0.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1.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0.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8.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9.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NESC Title Slide">
  <p:cSld name="NESC Title Slide">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2"/>
          <p:cNvSpPr/>
          <p:nvPr/>
        </p:nvSpPr>
        <p:spPr>
          <a:xfrm>
            <a:off x="0" y="0"/>
            <a:ext cx="9144000" cy="976463"/>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 name="Google Shape;13;p2" descr="NatureBridge_logo_color.png"/>
          <p:cNvPicPr preferRelativeResize="0"/>
          <p:nvPr/>
        </p:nvPicPr>
        <p:blipFill rotWithShape="1">
          <a:blip r:embed="rId3">
            <a:alphaModFix/>
          </a:blip>
          <a:srcRect/>
          <a:stretch/>
        </p:blipFill>
        <p:spPr>
          <a:xfrm>
            <a:off x="235177" y="261624"/>
            <a:ext cx="2154519" cy="450245"/>
          </a:xfrm>
          <a:prstGeom prst="rect">
            <a:avLst/>
          </a:prstGeom>
          <a:noFill/>
          <a:ln>
            <a:noFill/>
          </a:ln>
        </p:spPr>
      </p:pic>
      <p:sp>
        <p:nvSpPr>
          <p:cNvPr id="14" name="Google Shape;14;p2"/>
          <p:cNvSpPr txBox="1">
            <a:spLocks noGrp="1"/>
          </p:cNvSpPr>
          <p:nvPr>
            <p:ph type="body" idx="1"/>
          </p:nvPr>
        </p:nvSpPr>
        <p:spPr>
          <a:xfrm>
            <a:off x="3092949" y="261938"/>
            <a:ext cx="5797051" cy="509587"/>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480"/>
              </a:spcBef>
              <a:spcAft>
                <a:spcPts val="0"/>
              </a:spcAft>
              <a:buClr>
                <a:srgbClr val="6DA838"/>
              </a:buClr>
              <a:buSzPts val="2400"/>
              <a:buFont typeface="Arial"/>
              <a:buNone/>
              <a:defRPr sz="2400" b="0" i="0" u="none" strike="noStrike" cap="none">
                <a:solidFill>
                  <a:srgbClr val="6DA838"/>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8"/>
        <p:cNvGrpSpPr/>
        <p:nvPr/>
      </p:nvGrpSpPr>
      <p:grpSpPr>
        <a:xfrm>
          <a:off x="0" y="0"/>
          <a:ext cx="0" cy="0"/>
          <a:chOff x="0" y="0"/>
          <a:chExt cx="0" cy="0"/>
        </a:xfrm>
      </p:grpSpPr>
      <p:sp>
        <p:nvSpPr>
          <p:cNvPr id="49" name="Google Shape;49;p11"/>
          <p:cNvSpPr/>
          <p:nvPr/>
        </p:nvSpPr>
        <p:spPr>
          <a:xfrm>
            <a:off x="0" y="0"/>
            <a:ext cx="9144000" cy="976463"/>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0" name="Google Shape;50;p11"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sp>
        <p:nvSpPr>
          <p:cNvPr id="51" name="Google Shape;51;p11"/>
          <p:cNvSpPr txBox="1">
            <a:spLocks noGrp="1"/>
          </p:cNvSpPr>
          <p:nvPr>
            <p:ph type="body" idx="1"/>
          </p:nvPr>
        </p:nvSpPr>
        <p:spPr>
          <a:xfrm>
            <a:off x="3092949" y="261938"/>
            <a:ext cx="5797051" cy="509587"/>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480"/>
              </a:spcBef>
              <a:spcAft>
                <a:spcPts val="0"/>
              </a:spcAft>
              <a:buClr>
                <a:srgbClr val="6DA838"/>
              </a:buClr>
              <a:buSzPts val="2400"/>
              <a:buFont typeface="Arial"/>
              <a:buNone/>
              <a:defRPr sz="2400" b="0" i="0" u="none" strike="noStrike" cap="none">
                <a:solidFill>
                  <a:srgbClr val="6DA838"/>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2" name="Google Shape;52;p11"/>
          <p:cNvSpPr txBox="1">
            <a:spLocks noGrp="1"/>
          </p:cNvSpPr>
          <p:nvPr>
            <p:ph type="body" idx="2"/>
          </p:nvPr>
        </p:nvSpPr>
        <p:spPr>
          <a:xfrm>
            <a:off x="264809" y="1142226"/>
            <a:ext cx="8625191" cy="382672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ission Statement Header">
  <p:cSld name="Mission Statement Header">
    <p:spTree>
      <p:nvGrpSpPr>
        <p:cNvPr id="1" name="Shape 53"/>
        <p:cNvGrpSpPr/>
        <p:nvPr/>
      </p:nvGrpSpPr>
      <p:grpSpPr>
        <a:xfrm>
          <a:off x="0" y="0"/>
          <a:ext cx="0" cy="0"/>
          <a:chOff x="0" y="0"/>
          <a:chExt cx="0" cy="0"/>
        </a:xfrm>
      </p:grpSpPr>
      <p:sp>
        <p:nvSpPr>
          <p:cNvPr id="54" name="Google Shape;54;p12"/>
          <p:cNvSpPr/>
          <p:nvPr/>
        </p:nvSpPr>
        <p:spPr>
          <a:xfrm>
            <a:off x="0" y="0"/>
            <a:ext cx="9144000" cy="976463"/>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5" name="Google Shape;55;p12"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pic>
        <p:nvPicPr>
          <p:cNvPr id="56" name="Google Shape;56;p12" descr="Mission.png"/>
          <p:cNvPicPr preferRelativeResize="0"/>
          <p:nvPr/>
        </p:nvPicPr>
        <p:blipFill rotWithShape="1">
          <a:blip r:embed="rId3">
            <a:alphaModFix/>
          </a:blip>
          <a:srcRect/>
          <a:stretch/>
        </p:blipFill>
        <p:spPr>
          <a:xfrm>
            <a:off x="3316610" y="293143"/>
            <a:ext cx="5549900" cy="407112"/>
          </a:xfrm>
          <a:prstGeom prst="rect">
            <a:avLst/>
          </a:prstGeom>
          <a:noFill/>
          <a:ln>
            <a:noFill/>
          </a:ln>
        </p:spPr>
      </p:pic>
      <p:sp>
        <p:nvSpPr>
          <p:cNvPr id="57" name="Google Shape;57;p12"/>
          <p:cNvSpPr txBox="1">
            <a:spLocks noGrp="1"/>
          </p:cNvSpPr>
          <p:nvPr>
            <p:ph type="body" idx="1"/>
          </p:nvPr>
        </p:nvSpPr>
        <p:spPr>
          <a:xfrm>
            <a:off x="264809" y="1142226"/>
            <a:ext cx="8625191" cy="382672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ission Statement Footer">
  <p:cSld name="Mission Statement Footer">
    <p:spTree>
      <p:nvGrpSpPr>
        <p:cNvPr id="1" name="Shape 58"/>
        <p:cNvGrpSpPr/>
        <p:nvPr/>
      </p:nvGrpSpPr>
      <p:grpSpPr>
        <a:xfrm>
          <a:off x="0" y="0"/>
          <a:ext cx="0" cy="0"/>
          <a:chOff x="0" y="0"/>
          <a:chExt cx="0" cy="0"/>
        </a:xfrm>
      </p:grpSpPr>
      <p:sp>
        <p:nvSpPr>
          <p:cNvPr id="59" name="Google Shape;59;p13"/>
          <p:cNvSpPr/>
          <p:nvPr/>
        </p:nvSpPr>
        <p:spPr>
          <a:xfrm>
            <a:off x="0" y="4167037"/>
            <a:ext cx="9144000" cy="976463"/>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0" name="Google Shape;60;p13" descr="NatureBridge_logo_color.png"/>
          <p:cNvPicPr preferRelativeResize="0"/>
          <p:nvPr/>
        </p:nvPicPr>
        <p:blipFill rotWithShape="1">
          <a:blip r:embed="rId2">
            <a:alphaModFix/>
          </a:blip>
          <a:srcRect/>
          <a:stretch/>
        </p:blipFill>
        <p:spPr>
          <a:xfrm>
            <a:off x="235177" y="4428661"/>
            <a:ext cx="2154519" cy="450245"/>
          </a:xfrm>
          <a:prstGeom prst="rect">
            <a:avLst/>
          </a:prstGeom>
          <a:noFill/>
          <a:ln>
            <a:noFill/>
          </a:ln>
        </p:spPr>
      </p:pic>
      <p:pic>
        <p:nvPicPr>
          <p:cNvPr id="61" name="Google Shape;61;p13" descr="Mission.png"/>
          <p:cNvPicPr preferRelativeResize="0"/>
          <p:nvPr/>
        </p:nvPicPr>
        <p:blipFill rotWithShape="1">
          <a:blip r:embed="rId3">
            <a:alphaModFix/>
          </a:blip>
          <a:srcRect/>
          <a:stretch/>
        </p:blipFill>
        <p:spPr>
          <a:xfrm>
            <a:off x="3316610" y="4460180"/>
            <a:ext cx="5549900" cy="407112"/>
          </a:xfrm>
          <a:prstGeom prst="rect">
            <a:avLst/>
          </a:prstGeom>
          <a:noFill/>
          <a:ln>
            <a:noFill/>
          </a:ln>
        </p:spPr>
      </p:pic>
      <p:sp>
        <p:nvSpPr>
          <p:cNvPr id="62" name="Google Shape;62;p13"/>
          <p:cNvSpPr txBox="1">
            <a:spLocks noGrp="1"/>
          </p:cNvSpPr>
          <p:nvPr>
            <p:ph type="body" idx="1"/>
          </p:nvPr>
        </p:nvSpPr>
        <p:spPr>
          <a:xfrm>
            <a:off x="235177" y="176659"/>
            <a:ext cx="8625191" cy="382672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ll Locations, Photos Header">
  <p:cSld name="All Locations, Photos Header">
    <p:spTree>
      <p:nvGrpSpPr>
        <p:cNvPr id="1" name="Shape 63"/>
        <p:cNvGrpSpPr/>
        <p:nvPr/>
      </p:nvGrpSpPr>
      <p:grpSpPr>
        <a:xfrm>
          <a:off x="0" y="0"/>
          <a:ext cx="0" cy="0"/>
          <a:chOff x="0" y="0"/>
          <a:chExt cx="0" cy="0"/>
        </a:xfrm>
      </p:grpSpPr>
      <p:sp>
        <p:nvSpPr>
          <p:cNvPr id="64" name="Google Shape;64;p14"/>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5" name="Google Shape;65;p14"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pic>
        <p:nvPicPr>
          <p:cNvPr id="66" name="Google Shape;66;p14" descr="YOSE2.jpg"/>
          <p:cNvPicPr preferRelativeResize="0"/>
          <p:nvPr/>
        </p:nvPicPr>
        <p:blipFill rotWithShape="1">
          <a:blip r:embed="rId3">
            <a:alphaModFix/>
          </a:blip>
          <a:srcRect/>
          <a:stretch/>
        </p:blipFill>
        <p:spPr>
          <a:xfrm>
            <a:off x="4587118" y="93216"/>
            <a:ext cx="869002" cy="869002"/>
          </a:xfrm>
          <a:prstGeom prst="rect">
            <a:avLst/>
          </a:prstGeom>
          <a:noFill/>
          <a:ln>
            <a:noFill/>
          </a:ln>
        </p:spPr>
      </p:pic>
      <p:pic>
        <p:nvPicPr>
          <p:cNvPr id="67" name="Google Shape;67;p14" descr="GOGA2.jpg"/>
          <p:cNvPicPr preferRelativeResize="0"/>
          <p:nvPr/>
        </p:nvPicPr>
        <p:blipFill rotWithShape="1">
          <a:blip r:embed="rId4">
            <a:alphaModFix/>
          </a:blip>
          <a:srcRect/>
          <a:stretch/>
        </p:blipFill>
        <p:spPr>
          <a:xfrm>
            <a:off x="5491397" y="93215"/>
            <a:ext cx="870157" cy="870157"/>
          </a:xfrm>
          <a:prstGeom prst="rect">
            <a:avLst/>
          </a:prstGeom>
          <a:noFill/>
          <a:ln>
            <a:noFill/>
          </a:ln>
        </p:spPr>
      </p:pic>
      <p:pic>
        <p:nvPicPr>
          <p:cNvPr id="68" name="Google Shape;68;p14" descr="OLYM1.jpg"/>
          <p:cNvPicPr preferRelativeResize="0"/>
          <p:nvPr/>
        </p:nvPicPr>
        <p:blipFill rotWithShape="1">
          <a:blip r:embed="rId5">
            <a:alphaModFix/>
          </a:blip>
          <a:srcRect/>
          <a:stretch/>
        </p:blipFill>
        <p:spPr>
          <a:xfrm>
            <a:off x="6396831" y="93215"/>
            <a:ext cx="869003" cy="869003"/>
          </a:xfrm>
          <a:prstGeom prst="rect">
            <a:avLst/>
          </a:prstGeom>
          <a:noFill/>
          <a:ln>
            <a:noFill/>
          </a:ln>
        </p:spPr>
      </p:pic>
      <p:pic>
        <p:nvPicPr>
          <p:cNvPr id="69" name="Google Shape;69;p14" descr="CHIS2 TPD.jpg"/>
          <p:cNvPicPr preferRelativeResize="0"/>
          <p:nvPr/>
        </p:nvPicPr>
        <p:blipFill rotWithShape="1">
          <a:blip r:embed="rId6">
            <a:alphaModFix/>
          </a:blip>
          <a:srcRect/>
          <a:stretch/>
        </p:blipFill>
        <p:spPr>
          <a:xfrm>
            <a:off x="7301111" y="93216"/>
            <a:ext cx="871312" cy="871312"/>
          </a:xfrm>
          <a:prstGeom prst="rect">
            <a:avLst/>
          </a:prstGeom>
          <a:noFill/>
          <a:ln>
            <a:noFill/>
          </a:ln>
        </p:spPr>
      </p:pic>
      <p:pic>
        <p:nvPicPr>
          <p:cNvPr id="70" name="Google Shape;70;p14" descr="PRWI1_scenery_20120425_015.jpg"/>
          <p:cNvPicPr preferRelativeResize="0"/>
          <p:nvPr/>
        </p:nvPicPr>
        <p:blipFill rotWithShape="1">
          <a:blip r:embed="rId7">
            <a:alphaModFix/>
          </a:blip>
          <a:srcRect/>
          <a:stretch/>
        </p:blipFill>
        <p:spPr>
          <a:xfrm>
            <a:off x="8207700" y="93216"/>
            <a:ext cx="871312" cy="871312"/>
          </a:xfrm>
          <a:prstGeom prst="rect">
            <a:avLst/>
          </a:prstGeom>
          <a:noFill/>
          <a:ln>
            <a:noFill/>
          </a:ln>
        </p:spPr>
      </p:pic>
      <p:cxnSp>
        <p:nvCxnSpPr>
          <p:cNvPr id="71" name="Google Shape;71;p14"/>
          <p:cNvCxnSpPr/>
          <p:nvPr/>
        </p:nvCxnSpPr>
        <p:spPr>
          <a:xfrm>
            <a:off x="2605243" y="179683"/>
            <a:ext cx="0" cy="662431"/>
          </a:xfrm>
          <a:prstGeom prst="straightConnector1">
            <a:avLst/>
          </a:prstGeom>
          <a:noFill/>
          <a:ln w="9525" cap="flat" cmpd="sng">
            <a:solidFill>
              <a:srgbClr val="007239"/>
            </a:solidFill>
            <a:prstDash val="solid"/>
            <a:round/>
            <a:headEnd type="none" w="sm" len="sm"/>
            <a:tailEnd type="none" w="sm" len="sm"/>
          </a:ln>
        </p:spPr>
      </p:cxnSp>
      <p:sp>
        <p:nvSpPr>
          <p:cNvPr id="72" name="Google Shape;72;p14"/>
          <p:cNvSpPr txBox="1"/>
          <p:nvPr/>
        </p:nvSpPr>
        <p:spPr>
          <a:xfrm>
            <a:off x="2719338" y="76472"/>
            <a:ext cx="1310625"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b="0" i="0" u="none" strike="noStrike" cap="none">
                <a:solidFill>
                  <a:srgbClr val="007239"/>
                </a:solidFill>
                <a:latin typeface="Garamond"/>
                <a:ea typeface="Garamond"/>
                <a:cs typeface="Garamond"/>
                <a:sym typeface="Garamond"/>
              </a:rPr>
              <a:t>Yosemite</a:t>
            </a:r>
            <a:endParaRPr/>
          </a:p>
          <a:p>
            <a:pPr marL="0" marR="0" lvl="0" indent="0" algn="l" rtl="0">
              <a:spcBef>
                <a:spcPts val="0"/>
              </a:spcBef>
              <a:spcAft>
                <a:spcPts val="0"/>
              </a:spcAft>
              <a:buNone/>
            </a:pPr>
            <a:r>
              <a:rPr lang="en-US" sz="900">
                <a:solidFill>
                  <a:srgbClr val="007239"/>
                </a:solidFill>
                <a:latin typeface="Garamond"/>
                <a:ea typeface="Garamond"/>
                <a:cs typeface="Garamond"/>
                <a:sym typeface="Garamond"/>
              </a:rPr>
              <a:t>Golden Gate</a:t>
            </a:r>
            <a:endParaRPr/>
          </a:p>
          <a:p>
            <a:pPr marL="0" marR="0" lvl="0" indent="0" algn="l" rtl="0">
              <a:spcBef>
                <a:spcPts val="0"/>
              </a:spcBef>
              <a:spcAft>
                <a:spcPts val="0"/>
              </a:spcAft>
              <a:buNone/>
            </a:pPr>
            <a:r>
              <a:rPr lang="en-US" sz="900">
                <a:solidFill>
                  <a:srgbClr val="007239"/>
                </a:solidFill>
                <a:latin typeface="Garamond"/>
                <a:ea typeface="Garamond"/>
                <a:cs typeface="Garamond"/>
                <a:sym typeface="Garamond"/>
              </a:rPr>
              <a:t>Olympic</a:t>
            </a:r>
            <a:endParaRPr/>
          </a:p>
          <a:p>
            <a:pPr marL="0" marR="0" lvl="0" indent="0" algn="l" rtl="0">
              <a:spcBef>
                <a:spcPts val="0"/>
              </a:spcBef>
              <a:spcAft>
                <a:spcPts val="0"/>
              </a:spcAft>
              <a:buNone/>
            </a:pPr>
            <a:r>
              <a:rPr lang="en-US" sz="900">
                <a:solidFill>
                  <a:srgbClr val="007239"/>
                </a:solidFill>
                <a:latin typeface="Garamond"/>
                <a:ea typeface="Garamond"/>
                <a:cs typeface="Garamond"/>
                <a:sym typeface="Garamond"/>
              </a:rPr>
              <a:t>Santa Monica Mountains</a:t>
            </a:r>
            <a:endParaRPr/>
          </a:p>
          <a:p>
            <a:pPr marL="0" marR="0" lvl="0" indent="0" algn="l" rtl="0">
              <a:spcBef>
                <a:spcPts val="0"/>
              </a:spcBef>
              <a:spcAft>
                <a:spcPts val="0"/>
              </a:spcAft>
              <a:buNone/>
            </a:pPr>
            <a:r>
              <a:rPr lang="en-US" sz="900">
                <a:solidFill>
                  <a:srgbClr val="007239"/>
                </a:solidFill>
                <a:latin typeface="Garamond"/>
                <a:ea typeface="Garamond"/>
                <a:cs typeface="Garamond"/>
                <a:sym typeface="Garamond"/>
              </a:rPr>
              <a:t>Channel Islands</a:t>
            </a:r>
            <a:endParaRPr/>
          </a:p>
          <a:p>
            <a:pPr marL="0" marR="0" lvl="0" indent="0" algn="l" rtl="0">
              <a:spcBef>
                <a:spcPts val="0"/>
              </a:spcBef>
              <a:spcAft>
                <a:spcPts val="0"/>
              </a:spcAft>
              <a:buNone/>
            </a:pPr>
            <a:r>
              <a:rPr lang="en-US" sz="900">
                <a:solidFill>
                  <a:srgbClr val="007239"/>
                </a:solidFill>
                <a:latin typeface="Garamond"/>
                <a:ea typeface="Garamond"/>
                <a:cs typeface="Garamond"/>
                <a:sym typeface="Garamond"/>
              </a:rPr>
              <a:t>Prince William Forest</a:t>
            </a:r>
            <a:endParaRPr sz="900">
              <a:solidFill>
                <a:srgbClr val="007239"/>
              </a:solidFill>
              <a:latin typeface="Garamond"/>
              <a:ea typeface="Garamond"/>
              <a:cs typeface="Garamond"/>
              <a:sym typeface="Garamond"/>
            </a:endParaRPr>
          </a:p>
        </p:txBody>
      </p:sp>
      <p:sp>
        <p:nvSpPr>
          <p:cNvPr id="73" name="Google Shape;73;p14"/>
          <p:cNvSpPr txBox="1">
            <a:spLocks noGrp="1"/>
          </p:cNvSpPr>
          <p:nvPr>
            <p:ph type="body" idx="1"/>
          </p:nvPr>
        </p:nvSpPr>
        <p:spPr>
          <a:xfrm>
            <a:off x="264809" y="1231356"/>
            <a:ext cx="8625191" cy="382672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Yosemite Header">
  <p:cSld name="Yosemite Header">
    <p:spTree>
      <p:nvGrpSpPr>
        <p:cNvPr id="1" name="Shape 74"/>
        <p:cNvGrpSpPr/>
        <p:nvPr/>
      </p:nvGrpSpPr>
      <p:grpSpPr>
        <a:xfrm>
          <a:off x="0" y="0"/>
          <a:ext cx="0" cy="0"/>
          <a:chOff x="0" y="0"/>
          <a:chExt cx="0" cy="0"/>
        </a:xfrm>
      </p:grpSpPr>
      <p:sp>
        <p:nvSpPr>
          <p:cNvPr id="75" name="Google Shape;75;p15"/>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6" name="Google Shape;76;p15"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cxnSp>
        <p:nvCxnSpPr>
          <p:cNvPr id="77" name="Google Shape;77;p15"/>
          <p:cNvCxnSpPr/>
          <p:nvPr/>
        </p:nvCxnSpPr>
        <p:spPr>
          <a:xfrm>
            <a:off x="2605243" y="179683"/>
            <a:ext cx="0" cy="662431"/>
          </a:xfrm>
          <a:prstGeom prst="straightConnector1">
            <a:avLst/>
          </a:prstGeom>
          <a:noFill/>
          <a:ln w="9525" cap="flat" cmpd="sng">
            <a:solidFill>
              <a:srgbClr val="007239"/>
            </a:solidFill>
            <a:prstDash val="solid"/>
            <a:round/>
            <a:headEnd type="none" w="sm" len="sm"/>
            <a:tailEnd type="none" w="sm" len="sm"/>
          </a:ln>
        </p:spPr>
      </p:cxnSp>
      <p:pic>
        <p:nvPicPr>
          <p:cNvPr id="78" name="Google Shape;78;p15" descr="Yosemite_Long.png"/>
          <p:cNvPicPr preferRelativeResize="0"/>
          <p:nvPr/>
        </p:nvPicPr>
        <p:blipFill rotWithShape="1">
          <a:blip r:embed="rId3">
            <a:alphaModFix/>
          </a:blip>
          <a:srcRect/>
          <a:stretch/>
        </p:blipFill>
        <p:spPr>
          <a:xfrm>
            <a:off x="4851400" y="67430"/>
            <a:ext cx="4229100" cy="929264"/>
          </a:xfrm>
          <a:prstGeom prst="rect">
            <a:avLst/>
          </a:prstGeom>
          <a:noFill/>
          <a:ln>
            <a:noFill/>
          </a:ln>
        </p:spPr>
      </p:pic>
      <p:sp>
        <p:nvSpPr>
          <p:cNvPr id="79" name="Google Shape;79;p15"/>
          <p:cNvSpPr txBox="1"/>
          <p:nvPr/>
        </p:nvSpPr>
        <p:spPr>
          <a:xfrm>
            <a:off x="2775030" y="261624"/>
            <a:ext cx="1104639"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007239"/>
                </a:solidFill>
                <a:latin typeface="Garamond"/>
                <a:ea typeface="Garamond"/>
                <a:cs typeface="Garamond"/>
                <a:sym typeface="Garamond"/>
              </a:rPr>
              <a:t>Yosemite</a:t>
            </a:r>
            <a:endParaRPr sz="2000">
              <a:solidFill>
                <a:srgbClr val="007239"/>
              </a:solidFill>
              <a:latin typeface="Garamond"/>
              <a:ea typeface="Garamond"/>
              <a:cs typeface="Garamond"/>
              <a:sym typeface="Garamond"/>
            </a:endParaRPr>
          </a:p>
        </p:txBody>
      </p:sp>
      <p:sp>
        <p:nvSpPr>
          <p:cNvPr id="80" name="Google Shape;80;p15"/>
          <p:cNvSpPr txBox="1">
            <a:spLocks noGrp="1"/>
          </p:cNvSpPr>
          <p:nvPr>
            <p:ph type="body" idx="1"/>
          </p:nvPr>
        </p:nvSpPr>
        <p:spPr>
          <a:xfrm>
            <a:off x="264809" y="1231356"/>
            <a:ext cx="8625191" cy="382672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GOGA Header">
  <p:cSld name="GOGA Header">
    <p:spTree>
      <p:nvGrpSpPr>
        <p:cNvPr id="1" name="Shape 81"/>
        <p:cNvGrpSpPr/>
        <p:nvPr/>
      </p:nvGrpSpPr>
      <p:grpSpPr>
        <a:xfrm>
          <a:off x="0" y="0"/>
          <a:ext cx="0" cy="0"/>
          <a:chOff x="0" y="0"/>
          <a:chExt cx="0" cy="0"/>
        </a:xfrm>
      </p:grpSpPr>
      <p:sp>
        <p:nvSpPr>
          <p:cNvPr id="82" name="Google Shape;82;p16"/>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3" name="Google Shape;83;p16"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cxnSp>
        <p:nvCxnSpPr>
          <p:cNvPr id="84" name="Google Shape;84;p16"/>
          <p:cNvCxnSpPr/>
          <p:nvPr/>
        </p:nvCxnSpPr>
        <p:spPr>
          <a:xfrm>
            <a:off x="2605243" y="179683"/>
            <a:ext cx="0" cy="662431"/>
          </a:xfrm>
          <a:prstGeom prst="straightConnector1">
            <a:avLst/>
          </a:prstGeom>
          <a:noFill/>
          <a:ln w="9525" cap="flat" cmpd="sng">
            <a:solidFill>
              <a:srgbClr val="007239"/>
            </a:solidFill>
            <a:prstDash val="solid"/>
            <a:round/>
            <a:headEnd type="none" w="sm" len="sm"/>
            <a:tailEnd type="none" w="sm" len="sm"/>
          </a:ln>
        </p:spPr>
      </p:cxnSp>
      <p:sp>
        <p:nvSpPr>
          <p:cNvPr id="85" name="Google Shape;85;p16"/>
          <p:cNvSpPr txBox="1"/>
          <p:nvPr/>
        </p:nvSpPr>
        <p:spPr>
          <a:xfrm>
            <a:off x="2802341" y="261624"/>
            <a:ext cx="1485603"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007239"/>
                </a:solidFill>
                <a:latin typeface="Garamond"/>
                <a:ea typeface="Garamond"/>
                <a:cs typeface="Garamond"/>
                <a:sym typeface="Garamond"/>
              </a:rPr>
              <a:t>Golden Gate</a:t>
            </a:r>
            <a:endParaRPr sz="2000">
              <a:solidFill>
                <a:srgbClr val="007239"/>
              </a:solidFill>
              <a:latin typeface="Garamond"/>
              <a:ea typeface="Garamond"/>
              <a:cs typeface="Garamond"/>
              <a:sym typeface="Garamond"/>
            </a:endParaRPr>
          </a:p>
        </p:txBody>
      </p:sp>
      <p:pic>
        <p:nvPicPr>
          <p:cNvPr id="86" name="Google Shape;86;p16" descr="Goga_Long.jpg"/>
          <p:cNvPicPr preferRelativeResize="0"/>
          <p:nvPr/>
        </p:nvPicPr>
        <p:blipFill rotWithShape="1">
          <a:blip r:embed="rId3">
            <a:alphaModFix/>
          </a:blip>
          <a:srcRect/>
          <a:stretch/>
        </p:blipFill>
        <p:spPr>
          <a:xfrm>
            <a:off x="4851400" y="66730"/>
            <a:ext cx="4229100" cy="929264"/>
          </a:xfrm>
          <a:prstGeom prst="rect">
            <a:avLst/>
          </a:prstGeom>
          <a:noFill/>
          <a:ln>
            <a:noFill/>
          </a:ln>
        </p:spPr>
      </p:pic>
      <p:sp>
        <p:nvSpPr>
          <p:cNvPr id="87" name="Google Shape;87;p16"/>
          <p:cNvSpPr txBox="1">
            <a:spLocks noGrp="1"/>
          </p:cNvSpPr>
          <p:nvPr>
            <p:ph type="body" idx="1"/>
          </p:nvPr>
        </p:nvSpPr>
        <p:spPr>
          <a:xfrm>
            <a:off x="264809" y="1231356"/>
            <a:ext cx="8625191" cy="382672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RWI Header">
  <p:cSld name="PRWI Header">
    <p:spTree>
      <p:nvGrpSpPr>
        <p:cNvPr id="1" name="Shape 88"/>
        <p:cNvGrpSpPr/>
        <p:nvPr/>
      </p:nvGrpSpPr>
      <p:grpSpPr>
        <a:xfrm>
          <a:off x="0" y="0"/>
          <a:ext cx="0" cy="0"/>
          <a:chOff x="0" y="0"/>
          <a:chExt cx="0" cy="0"/>
        </a:xfrm>
      </p:grpSpPr>
      <p:sp>
        <p:nvSpPr>
          <p:cNvPr id="89" name="Google Shape;89;p17"/>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0" name="Google Shape;90;p17"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cxnSp>
        <p:nvCxnSpPr>
          <p:cNvPr id="91" name="Google Shape;91;p17"/>
          <p:cNvCxnSpPr/>
          <p:nvPr/>
        </p:nvCxnSpPr>
        <p:spPr>
          <a:xfrm>
            <a:off x="2605243" y="179683"/>
            <a:ext cx="0" cy="662431"/>
          </a:xfrm>
          <a:prstGeom prst="straightConnector1">
            <a:avLst/>
          </a:prstGeom>
          <a:noFill/>
          <a:ln w="9525" cap="flat" cmpd="sng">
            <a:solidFill>
              <a:srgbClr val="007239"/>
            </a:solidFill>
            <a:prstDash val="solid"/>
            <a:round/>
            <a:headEnd type="none" w="sm" len="sm"/>
            <a:tailEnd type="none" w="sm" len="sm"/>
          </a:ln>
        </p:spPr>
      </p:cxnSp>
      <p:sp>
        <p:nvSpPr>
          <p:cNvPr id="92" name="Google Shape;92;p17"/>
          <p:cNvSpPr txBox="1"/>
          <p:nvPr/>
        </p:nvSpPr>
        <p:spPr>
          <a:xfrm>
            <a:off x="2785700" y="249720"/>
            <a:ext cx="1885682" cy="59503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US" sz="2000">
                <a:solidFill>
                  <a:srgbClr val="007239"/>
                </a:solidFill>
                <a:latin typeface="Garamond"/>
                <a:ea typeface="Garamond"/>
                <a:cs typeface="Garamond"/>
                <a:sym typeface="Garamond"/>
              </a:rPr>
              <a:t>Prince William</a:t>
            </a:r>
            <a:endParaRPr/>
          </a:p>
          <a:p>
            <a:pPr marL="0" marR="0" lvl="0" indent="0" algn="l" rtl="0">
              <a:lnSpc>
                <a:spcPct val="80000"/>
              </a:lnSpc>
              <a:spcBef>
                <a:spcPts val="0"/>
              </a:spcBef>
              <a:spcAft>
                <a:spcPts val="0"/>
              </a:spcAft>
              <a:buNone/>
            </a:pPr>
            <a:r>
              <a:rPr lang="en-US" sz="2000">
                <a:solidFill>
                  <a:srgbClr val="007239"/>
                </a:solidFill>
                <a:latin typeface="Garamond"/>
                <a:ea typeface="Garamond"/>
                <a:cs typeface="Garamond"/>
                <a:sym typeface="Garamond"/>
              </a:rPr>
              <a:t>Forest</a:t>
            </a:r>
            <a:endParaRPr sz="2000">
              <a:solidFill>
                <a:srgbClr val="007239"/>
              </a:solidFill>
              <a:latin typeface="Garamond"/>
              <a:ea typeface="Garamond"/>
              <a:cs typeface="Garamond"/>
              <a:sym typeface="Garamond"/>
            </a:endParaRPr>
          </a:p>
        </p:txBody>
      </p:sp>
      <p:pic>
        <p:nvPicPr>
          <p:cNvPr id="93" name="Google Shape;93;p17" descr="PRWI_Long.jpg"/>
          <p:cNvPicPr preferRelativeResize="0"/>
          <p:nvPr/>
        </p:nvPicPr>
        <p:blipFill rotWithShape="1">
          <a:blip r:embed="rId3">
            <a:alphaModFix/>
          </a:blip>
          <a:srcRect/>
          <a:stretch/>
        </p:blipFill>
        <p:spPr>
          <a:xfrm>
            <a:off x="4838705" y="67430"/>
            <a:ext cx="4229095" cy="929263"/>
          </a:xfrm>
          <a:prstGeom prst="rect">
            <a:avLst/>
          </a:prstGeom>
          <a:noFill/>
          <a:ln>
            <a:noFill/>
          </a:ln>
        </p:spPr>
      </p:pic>
      <p:sp>
        <p:nvSpPr>
          <p:cNvPr id="94" name="Google Shape;94;p17"/>
          <p:cNvSpPr txBox="1">
            <a:spLocks noGrp="1"/>
          </p:cNvSpPr>
          <p:nvPr>
            <p:ph type="body" idx="1"/>
          </p:nvPr>
        </p:nvSpPr>
        <p:spPr>
          <a:xfrm>
            <a:off x="264809" y="1231356"/>
            <a:ext cx="8625191" cy="382672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AMO Header">
  <p:cSld name="SAMO Header">
    <p:spTree>
      <p:nvGrpSpPr>
        <p:cNvPr id="1" name="Shape 95"/>
        <p:cNvGrpSpPr/>
        <p:nvPr/>
      </p:nvGrpSpPr>
      <p:grpSpPr>
        <a:xfrm>
          <a:off x="0" y="0"/>
          <a:ext cx="0" cy="0"/>
          <a:chOff x="0" y="0"/>
          <a:chExt cx="0" cy="0"/>
        </a:xfrm>
      </p:grpSpPr>
      <p:sp>
        <p:nvSpPr>
          <p:cNvPr id="96" name="Google Shape;96;p18"/>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7" name="Google Shape;97;p18"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cxnSp>
        <p:nvCxnSpPr>
          <p:cNvPr id="98" name="Google Shape;98;p18"/>
          <p:cNvCxnSpPr/>
          <p:nvPr/>
        </p:nvCxnSpPr>
        <p:spPr>
          <a:xfrm>
            <a:off x="2605243" y="179683"/>
            <a:ext cx="0" cy="662431"/>
          </a:xfrm>
          <a:prstGeom prst="straightConnector1">
            <a:avLst/>
          </a:prstGeom>
          <a:noFill/>
          <a:ln w="9525" cap="flat" cmpd="sng">
            <a:solidFill>
              <a:srgbClr val="007239"/>
            </a:solidFill>
            <a:prstDash val="solid"/>
            <a:round/>
            <a:headEnd type="none" w="sm" len="sm"/>
            <a:tailEnd type="none" w="sm" len="sm"/>
          </a:ln>
        </p:spPr>
      </p:cxnSp>
      <p:sp>
        <p:nvSpPr>
          <p:cNvPr id="99" name="Google Shape;99;p18"/>
          <p:cNvSpPr txBox="1"/>
          <p:nvPr/>
        </p:nvSpPr>
        <p:spPr>
          <a:xfrm>
            <a:off x="2727237" y="210891"/>
            <a:ext cx="1531188" cy="59503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US" sz="2000">
                <a:solidFill>
                  <a:srgbClr val="007239"/>
                </a:solidFill>
                <a:latin typeface="Garamond"/>
                <a:ea typeface="Garamond"/>
                <a:cs typeface="Garamond"/>
                <a:sym typeface="Garamond"/>
              </a:rPr>
              <a:t>Santa Monica</a:t>
            </a:r>
            <a:endParaRPr/>
          </a:p>
          <a:p>
            <a:pPr marL="0" marR="0" lvl="0" indent="0" algn="l" rtl="0">
              <a:lnSpc>
                <a:spcPct val="80000"/>
              </a:lnSpc>
              <a:spcBef>
                <a:spcPts val="0"/>
              </a:spcBef>
              <a:spcAft>
                <a:spcPts val="0"/>
              </a:spcAft>
              <a:buNone/>
            </a:pPr>
            <a:r>
              <a:rPr lang="en-US" sz="2000">
                <a:solidFill>
                  <a:srgbClr val="007239"/>
                </a:solidFill>
                <a:latin typeface="Garamond"/>
                <a:ea typeface="Garamond"/>
                <a:cs typeface="Garamond"/>
                <a:sym typeface="Garamond"/>
              </a:rPr>
              <a:t>Mountains</a:t>
            </a:r>
            <a:endParaRPr sz="2000">
              <a:solidFill>
                <a:srgbClr val="007239"/>
              </a:solidFill>
              <a:latin typeface="Garamond"/>
              <a:ea typeface="Garamond"/>
              <a:cs typeface="Garamond"/>
              <a:sym typeface="Garamond"/>
            </a:endParaRPr>
          </a:p>
        </p:txBody>
      </p:sp>
      <p:pic>
        <p:nvPicPr>
          <p:cNvPr id="100" name="Google Shape;100;p18" descr="Soca_long.jpg"/>
          <p:cNvPicPr preferRelativeResize="0"/>
          <p:nvPr/>
        </p:nvPicPr>
        <p:blipFill rotWithShape="1">
          <a:blip r:embed="rId3">
            <a:alphaModFix/>
          </a:blip>
          <a:srcRect/>
          <a:stretch/>
        </p:blipFill>
        <p:spPr>
          <a:xfrm>
            <a:off x="4851400" y="73530"/>
            <a:ext cx="4229100" cy="92926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LYM Header">
  <p:cSld name="OLYM Header">
    <p:spTree>
      <p:nvGrpSpPr>
        <p:cNvPr id="1" name="Shape 101"/>
        <p:cNvGrpSpPr/>
        <p:nvPr/>
      </p:nvGrpSpPr>
      <p:grpSpPr>
        <a:xfrm>
          <a:off x="0" y="0"/>
          <a:ext cx="0" cy="0"/>
          <a:chOff x="0" y="0"/>
          <a:chExt cx="0" cy="0"/>
        </a:xfrm>
      </p:grpSpPr>
      <p:sp>
        <p:nvSpPr>
          <p:cNvPr id="102" name="Google Shape;102;p19"/>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3" name="Google Shape;103;p19"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cxnSp>
        <p:nvCxnSpPr>
          <p:cNvPr id="104" name="Google Shape;104;p19"/>
          <p:cNvCxnSpPr/>
          <p:nvPr/>
        </p:nvCxnSpPr>
        <p:spPr>
          <a:xfrm>
            <a:off x="2605243" y="179683"/>
            <a:ext cx="0" cy="662431"/>
          </a:xfrm>
          <a:prstGeom prst="straightConnector1">
            <a:avLst/>
          </a:prstGeom>
          <a:noFill/>
          <a:ln w="9525" cap="flat" cmpd="sng">
            <a:solidFill>
              <a:srgbClr val="007239"/>
            </a:solidFill>
            <a:prstDash val="solid"/>
            <a:round/>
            <a:headEnd type="none" w="sm" len="sm"/>
            <a:tailEnd type="none" w="sm" len="sm"/>
          </a:ln>
        </p:spPr>
      </p:cxnSp>
      <p:sp>
        <p:nvSpPr>
          <p:cNvPr id="105" name="Google Shape;105;p19"/>
          <p:cNvSpPr txBox="1"/>
          <p:nvPr/>
        </p:nvSpPr>
        <p:spPr>
          <a:xfrm>
            <a:off x="2747722" y="261692"/>
            <a:ext cx="1044777"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007239"/>
                </a:solidFill>
                <a:latin typeface="Garamond"/>
                <a:ea typeface="Garamond"/>
                <a:cs typeface="Garamond"/>
                <a:sym typeface="Garamond"/>
              </a:rPr>
              <a:t>Olympic</a:t>
            </a:r>
            <a:endParaRPr sz="2000">
              <a:solidFill>
                <a:srgbClr val="007239"/>
              </a:solidFill>
              <a:latin typeface="Garamond"/>
              <a:ea typeface="Garamond"/>
              <a:cs typeface="Garamond"/>
              <a:sym typeface="Garamond"/>
            </a:endParaRPr>
          </a:p>
        </p:txBody>
      </p:sp>
      <p:pic>
        <p:nvPicPr>
          <p:cNvPr id="106" name="Google Shape;106;p19" descr="Olympic_Long.jpg"/>
          <p:cNvPicPr preferRelativeResize="0"/>
          <p:nvPr/>
        </p:nvPicPr>
        <p:blipFill rotWithShape="1">
          <a:blip r:embed="rId3">
            <a:alphaModFix/>
          </a:blip>
          <a:srcRect/>
          <a:stretch/>
        </p:blipFill>
        <p:spPr>
          <a:xfrm>
            <a:off x="4851401" y="66701"/>
            <a:ext cx="4229099" cy="929264"/>
          </a:xfrm>
          <a:prstGeom prst="rect">
            <a:avLst/>
          </a:prstGeom>
          <a:noFill/>
          <a:ln>
            <a:noFill/>
          </a:ln>
        </p:spPr>
      </p:pic>
      <p:sp>
        <p:nvSpPr>
          <p:cNvPr id="107" name="Google Shape;107;p19"/>
          <p:cNvSpPr txBox="1">
            <a:spLocks noGrp="1"/>
          </p:cNvSpPr>
          <p:nvPr>
            <p:ph type="body" idx="1"/>
          </p:nvPr>
        </p:nvSpPr>
        <p:spPr>
          <a:xfrm>
            <a:off x="264809" y="1231356"/>
            <a:ext cx="8625191" cy="382672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HIS Header">
  <p:cSld name="CHIS Header">
    <p:spTree>
      <p:nvGrpSpPr>
        <p:cNvPr id="1" name="Shape 108"/>
        <p:cNvGrpSpPr/>
        <p:nvPr/>
      </p:nvGrpSpPr>
      <p:grpSpPr>
        <a:xfrm>
          <a:off x="0" y="0"/>
          <a:ext cx="0" cy="0"/>
          <a:chOff x="0" y="0"/>
          <a:chExt cx="0" cy="0"/>
        </a:xfrm>
      </p:grpSpPr>
      <p:sp>
        <p:nvSpPr>
          <p:cNvPr id="109" name="Google Shape;109;p20"/>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0" name="Google Shape;110;p20"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cxnSp>
        <p:nvCxnSpPr>
          <p:cNvPr id="111" name="Google Shape;111;p20"/>
          <p:cNvCxnSpPr/>
          <p:nvPr/>
        </p:nvCxnSpPr>
        <p:spPr>
          <a:xfrm>
            <a:off x="2605243" y="179683"/>
            <a:ext cx="0" cy="662431"/>
          </a:xfrm>
          <a:prstGeom prst="straightConnector1">
            <a:avLst/>
          </a:prstGeom>
          <a:noFill/>
          <a:ln w="9525" cap="flat" cmpd="sng">
            <a:solidFill>
              <a:srgbClr val="007239"/>
            </a:solidFill>
            <a:prstDash val="solid"/>
            <a:round/>
            <a:headEnd type="none" w="sm" len="sm"/>
            <a:tailEnd type="none" w="sm" len="sm"/>
          </a:ln>
        </p:spPr>
      </p:cxnSp>
      <p:sp>
        <p:nvSpPr>
          <p:cNvPr id="112" name="Google Shape;112;p20"/>
          <p:cNvSpPr txBox="1"/>
          <p:nvPr/>
        </p:nvSpPr>
        <p:spPr>
          <a:xfrm>
            <a:off x="2719315" y="311759"/>
            <a:ext cx="1774018"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007239"/>
                </a:solidFill>
                <a:latin typeface="Garamond"/>
                <a:ea typeface="Garamond"/>
                <a:cs typeface="Garamond"/>
                <a:sym typeface="Garamond"/>
              </a:rPr>
              <a:t>Channel Islands</a:t>
            </a:r>
            <a:endParaRPr sz="2000">
              <a:solidFill>
                <a:srgbClr val="007239"/>
              </a:solidFill>
              <a:latin typeface="Garamond"/>
              <a:ea typeface="Garamond"/>
              <a:cs typeface="Garamond"/>
              <a:sym typeface="Garamond"/>
            </a:endParaRPr>
          </a:p>
        </p:txBody>
      </p:sp>
      <p:pic>
        <p:nvPicPr>
          <p:cNvPr id="113" name="Google Shape;113;p20" descr="CHI_Long.jpg"/>
          <p:cNvPicPr preferRelativeResize="0"/>
          <p:nvPr/>
        </p:nvPicPr>
        <p:blipFill rotWithShape="1">
          <a:blip r:embed="rId3">
            <a:alphaModFix/>
          </a:blip>
          <a:srcRect/>
          <a:stretch/>
        </p:blipFill>
        <p:spPr>
          <a:xfrm>
            <a:off x="4851400" y="66938"/>
            <a:ext cx="4229100" cy="929264"/>
          </a:xfrm>
          <a:prstGeom prst="rect">
            <a:avLst/>
          </a:prstGeom>
          <a:noFill/>
          <a:ln>
            <a:noFill/>
          </a:ln>
        </p:spPr>
      </p:pic>
      <p:sp>
        <p:nvSpPr>
          <p:cNvPr id="114" name="Google Shape;114;p20"/>
          <p:cNvSpPr txBox="1">
            <a:spLocks noGrp="1"/>
          </p:cNvSpPr>
          <p:nvPr>
            <p:ph type="body" idx="1"/>
          </p:nvPr>
        </p:nvSpPr>
        <p:spPr>
          <a:xfrm>
            <a:off x="264809" y="1231356"/>
            <a:ext cx="8625191" cy="382672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AMO Title Slide">
  <p:cSld name="SAMO 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3"/>
          <p:cNvSpPr/>
          <p:nvPr/>
        </p:nvSpPr>
        <p:spPr>
          <a:xfrm>
            <a:off x="0" y="0"/>
            <a:ext cx="9144000" cy="976463"/>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7" name="Google Shape;17;p3" descr="NatureBridge_logo_color.png"/>
          <p:cNvPicPr preferRelativeResize="0"/>
          <p:nvPr/>
        </p:nvPicPr>
        <p:blipFill rotWithShape="1">
          <a:blip r:embed="rId3">
            <a:alphaModFix/>
          </a:blip>
          <a:srcRect/>
          <a:stretch/>
        </p:blipFill>
        <p:spPr>
          <a:xfrm>
            <a:off x="235177" y="261624"/>
            <a:ext cx="2154519" cy="450245"/>
          </a:xfrm>
          <a:prstGeom prst="rect">
            <a:avLst/>
          </a:prstGeom>
          <a:noFill/>
          <a:ln>
            <a:noFill/>
          </a:ln>
        </p:spPr>
      </p:pic>
      <p:sp>
        <p:nvSpPr>
          <p:cNvPr id="18" name="Google Shape;18;p3"/>
          <p:cNvSpPr txBox="1">
            <a:spLocks noGrp="1"/>
          </p:cNvSpPr>
          <p:nvPr>
            <p:ph type="body" idx="1"/>
          </p:nvPr>
        </p:nvSpPr>
        <p:spPr>
          <a:xfrm>
            <a:off x="3092949" y="261938"/>
            <a:ext cx="5797051" cy="509587"/>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480"/>
              </a:spcBef>
              <a:spcAft>
                <a:spcPts val="0"/>
              </a:spcAft>
              <a:buClr>
                <a:srgbClr val="6DA838"/>
              </a:buClr>
              <a:buSzPts val="2400"/>
              <a:buFont typeface="Arial"/>
              <a:buNone/>
              <a:defRPr sz="2400" b="0" i="0" u="none" strike="noStrike" cap="none">
                <a:solidFill>
                  <a:srgbClr val="6DA838"/>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HIS Photo + All Campus Footer">
  <p:cSld name="CHIS Photo + All Campus Footer">
    <p:spTree>
      <p:nvGrpSpPr>
        <p:cNvPr id="1" name="Shape 115"/>
        <p:cNvGrpSpPr/>
        <p:nvPr/>
      </p:nvGrpSpPr>
      <p:grpSpPr>
        <a:xfrm>
          <a:off x="0" y="0"/>
          <a:ext cx="0" cy="0"/>
          <a:chOff x="0" y="0"/>
          <a:chExt cx="0" cy="0"/>
        </a:xfrm>
      </p:grpSpPr>
      <p:sp>
        <p:nvSpPr>
          <p:cNvPr id="116" name="Google Shape;116;p21"/>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7" name="Google Shape;117;p21"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pic>
        <p:nvPicPr>
          <p:cNvPr id="118" name="Google Shape;118;p21" descr="CHI_Long.jpg"/>
          <p:cNvPicPr preferRelativeResize="0"/>
          <p:nvPr/>
        </p:nvPicPr>
        <p:blipFill rotWithShape="1">
          <a:blip r:embed="rId3">
            <a:alphaModFix/>
          </a:blip>
          <a:srcRect/>
          <a:stretch/>
        </p:blipFill>
        <p:spPr>
          <a:xfrm>
            <a:off x="4851400" y="66938"/>
            <a:ext cx="4229100" cy="929264"/>
          </a:xfrm>
          <a:prstGeom prst="rect">
            <a:avLst/>
          </a:prstGeom>
          <a:noFill/>
          <a:ln>
            <a:noFill/>
          </a:ln>
        </p:spPr>
      </p:pic>
      <p:sp>
        <p:nvSpPr>
          <p:cNvPr id="119" name="Google Shape;119;p21"/>
          <p:cNvSpPr txBox="1"/>
          <p:nvPr/>
        </p:nvSpPr>
        <p:spPr>
          <a:xfrm>
            <a:off x="457200" y="4716402"/>
            <a:ext cx="8229600"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a:solidFill>
                  <a:srgbClr val="007239"/>
                </a:solidFill>
                <a:latin typeface="Garamond"/>
                <a:ea typeface="Garamond"/>
                <a:cs typeface="Garamond"/>
                <a:sym typeface="Garamond"/>
              </a:rPr>
              <a:t>Yosemite | Golden Gate | Olympic | Santa Monica Mountains | Channel Islands | Prince William Forest </a:t>
            </a:r>
            <a:endParaRPr sz="1400">
              <a:solidFill>
                <a:srgbClr val="007239"/>
              </a:solidFill>
              <a:latin typeface="Garamond"/>
              <a:ea typeface="Garamond"/>
              <a:cs typeface="Garamond"/>
              <a:sym typeface="Garamond"/>
            </a:endParaRPr>
          </a:p>
        </p:txBody>
      </p:sp>
      <p:sp>
        <p:nvSpPr>
          <p:cNvPr id="120" name="Google Shape;120;p21"/>
          <p:cNvSpPr txBox="1">
            <a:spLocks noGrp="1"/>
          </p:cNvSpPr>
          <p:nvPr>
            <p:ph type="body" idx="1"/>
          </p:nvPr>
        </p:nvSpPr>
        <p:spPr>
          <a:xfrm>
            <a:off x="264809" y="1231356"/>
            <a:ext cx="8625191" cy="337365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YOSE Photo + All Location Footer">
  <p:cSld name="YOSE Photo + All Location Footer">
    <p:spTree>
      <p:nvGrpSpPr>
        <p:cNvPr id="1" name="Shape 121"/>
        <p:cNvGrpSpPr/>
        <p:nvPr/>
      </p:nvGrpSpPr>
      <p:grpSpPr>
        <a:xfrm>
          <a:off x="0" y="0"/>
          <a:ext cx="0" cy="0"/>
          <a:chOff x="0" y="0"/>
          <a:chExt cx="0" cy="0"/>
        </a:xfrm>
      </p:grpSpPr>
      <p:sp>
        <p:nvSpPr>
          <p:cNvPr id="122" name="Google Shape;122;p22"/>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3" name="Google Shape;123;p22"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sp>
        <p:nvSpPr>
          <p:cNvPr id="124" name="Google Shape;124;p22"/>
          <p:cNvSpPr txBox="1"/>
          <p:nvPr/>
        </p:nvSpPr>
        <p:spPr>
          <a:xfrm>
            <a:off x="457200" y="4716402"/>
            <a:ext cx="8229600"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a:solidFill>
                  <a:srgbClr val="007239"/>
                </a:solidFill>
                <a:latin typeface="Garamond"/>
                <a:ea typeface="Garamond"/>
                <a:cs typeface="Garamond"/>
                <a:sym typeface="Garamond"/>
              </a:rPr>
              <a:t>Yosemite | Golden Gate | Olympic | Santa Monica Mountains | Channel Islands | Prince William Forest </a:t>
            </a:r>
            <a:endParaRPr sz="1400">
              <a:solidFill>
                <a:srgbClr val="007239"/>
              </a:solidFill>
              <a:latin typeface="Garamond"/>
              <a:ea typeface="Garamond"/>
              <a:cs typeface="Garamond"/>
              <a:sym typeface="Garamond"/>
            </a:endParaRPr>
          </a:p>
        </p:txBody>
      </p:sp>
      <p:pic>
        <p:nvPicPr>
          <p:cNvPr id="125" name="Google Shape;125;p22" descr="Yosemite_Long.png"/>
          <p:cNvPicPr preferRelativeResize="0"/>
          <p:nvPr/>
        </p:nvPicPr>
        <p:blipFill rotWithShape="1">
          <a:blip r:embed="rId3">
            <a:alphaModFix/>
          </a:blip>
          <a:srcRect/>
          <a:stretch/>
        </p:blipFill>
        <p:spPr>
          <a:xfrm>
            <a:off x="4851400" y="67430"/>
            <a:ext cx="4229100" cy="929264"/>
          </a:xfrm>
          <a:prstGeom prst="rect">
            <a:avLst/>
          </a:prstGeom>
          <a:noFill/>
          <a:ln>
            <a:noFill/>
          </a:ln>
        </p:spPr>
      </p:pic>
      <p:sp>
        <p:nvSpPr>
          <p:cNvPr id="126" name="Google Shape;126;p22"/>
          <p:cNvSpPr txBox="1">
            <a:spLocks noGrp="1"/>
          </p:cNvSpPr>
          <p:nvPr>
            <p:ph type="body" idx="1"/>
          </p:nvPr>
        </p:nvSpPr>
        <p:spPr>
          <a:xfrm>
            <a:off x="264809" y="1231357"/>
            <a:ext cx="8625191" cy="3358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LYM Photo + All Location Footer">
  <p:cSld name="OLYM Photo + All Location Footer">
    <p:spTree>
      <p:nvGrpSpPr>
        <p:cNvPr id="1" name="Shape 127"/>
        <p:cNvGrpSpPr/>
        <p:nvPr/>
      </p:nvGrpSpPr>
      <p:grpSpPr>
        <a:xfrm>
          <a:off x="0" y="0"/>
          <a:ext cx="0" cy="0"/>
          <a:chOff x="0" y="0"/>
          <a:chExt cx="0" cy="0"/>
        </a:xfrm>
      </p:grpSpPr>
      <p:sp>
        <p:nvSpPr>
          <p:cNvPr id="128" name="Google Shape;128;p23"/>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9" name="Google Shape;129;p23"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sp>
        <p:nvSpPr>
          <p:cNvPr id="130" name="Google Shape;130;p23"/>
          <p:cNvSpPr txBox="1"/>
          <p:nvPr/>
        </p:nvSpPr>
        <p:spPr>
          <a:xfrm>
            <a:off x="457200" y="4716402"/>
            <a:ext cx="8229600"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a:solidFill>
                  <a:srgbClr val="007239"/>
                </a:solidFill>
                <a:latin typeface="Garamond"/>
                <a:ea typeface="Garamond"/>
                <a:cs typeface="Garamond"/>
                <a:sym typeface="Garamond"/>
              </a:rPr>
              <a:t>Yosemite | Golden Gate | Olympic | Santa Monica Mountains | Channel Islands | Prince William Forest </a:t>
            </a:r>
            <a:endParaRPr sz="1400">
              <a:solidFill>
                <a:srgbClr val="007239"/>
              </a:solidFill>
              <a:latin typeface="Garamond"/>
              <a:ea typeface="Garamond"/>
              <a:cs typeface="Garamond"/>
              <a:sym typeface="Garamond"/>
            </a:endParaRPr>
          </a:p>
        </p:txBody>
      </p:sp>
      <p:pic>
        <p:nvPicPr>
          <p:cNvPr id="131" name="Google Shape;131;p23" descr="Olympic_Long.jpg"/>
          <p:cNvPicPr preferRelativeResize="0"/>
          <p:nvPr/>
        </p:nvPicPr>
        <p:blipFill rotWithShape="1">
          <a:blip r:embed="rId3">
            <a:alphaModFix/>
          </a:blip>
          <a:srcRect/>
          <a:stretch/>
        </p:blipFill>
        <p:spPr>
          <a:xfrm>
            <a:off x="4851401" y="66701"/>
            <a:ext cx="4229099" cy="929264"/>
          </a:xfrm>
          <a:prstGeom prst="rect">
            <a:avLst/>
          </a:prstGeom>
          <a:noFill/>
          <a:ln>
            <a:noFill/>
          </a:ln>
        </p:spPr>
      </p:pic>
      <p:sp>
        <p:nvSpPr>
          <p:cNvPr id="132" name="Google Shape;132;p23"/>
          <p:cNvSpPr txBox="1">
            <a:spLocks noGrp="1"/>
          </p:cNvSpPr>
          <p:nvPr>
            <p:ph type="body" idx="1"/>
          </p:nvPr>
        </p:nvSpPr>
        <p:spPr>
          <a:xfrm>
            <a:off x="264809" y="1231357"/>
            <a:ext cx="8625191" cy="348504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RWI Photo + All Location Footer">
  <p:cSld name="PRWI Photo + All Location Footer">
    <p:spTree>
      <p:nvGrpSpPr>
        <p:cNvPr id="1" name="Shape 133"/>
        <p:cNvGrpSpPr/>
        <p:nvPr/>
      </p:nvGrpSpPr>
      <p:grpSpPr>
        <a:xfrm>
          <a:off x="0" y="0"/>
          <a:ext cx="0" cy="0"/>
          <a:chOff x="0" y="0"/>
          <a:chExt cx="0" cy="0"/>
        </a:xfrm>
      </p:grpSpPr>
      <p:sp>
        <p:nvSpPr>
          <p:cNvPr id="134" name="Google Shape;134;p24"/>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5" name="Google Shape;135;p24"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sp>
        <p:nvSpPr>
          <p:cNvPr id="136" name="Google Shape;136;p24"/>
          <p:cNvSpPr txBox="1"/>
          <p:nvPr/>
        </p:nvSpPr>
        <p:spPr>
          <a:xfrm>
            <a:off x="457200" y="4716402"/>
            <a:ext cx="8229600"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a:solidFill>
                  <a:srgbClr val="007239"/>
                </a:solidFill>
                <a:latin typeface="Garamond"/>
                <a:ea typeface="Garamond"/>
                <a:cs typeface="Garamond"/>
                <a:sym typeface="Garamond"/>
              </a:rPr>
              <a:t>Yosemite | Golden Gate | Olympic | Santa Monica Mountains | Channel Islands | Prince William Forest </a:t>
            </a:r>
            <a:endParaRPr sz="1400">
              <a:solidFill>
                <a:srgbClr val="007239"/>
              </a:solidFill>
              <a:latin typeface="Garamond"/>
              <a:ea typeface="Garamond"/>
              <a:cs typeface="Garamond"/>
              <a:sym typeface="Garamond"/>
            </a:endParaRPr>
          </a:p>
        </p:txBody>
      </p:sp>
      <p:pic>
        <p:nvPicPr>
          <p:cNvPr id="137" name="Google Shape;137;p24" descr="PRWI_Long.jpg"/>
          <p:cNvPicPr preferRelativeResize="0"/>
          <p:nvPr/>
        </p:nvPicPr>
        <p:blipFill rotWithShape="1">
          <a:blip r:embed="rId3">
            <a:alphaModFix/>
          </a:blip>
          <a:srcRect/>
          <a:stretch/>
        </p:blipFill>
        <p:spPr>
          <a:xfrm>
            <a:off x="4838705" y="67430"/>
            <a:ext cx="4229095" cy="929263"/>
          </a:xfrm>
          <a:prstGeom prst="rect">
            <a:avLst/>
          </a:prstGeom>
          <a:noFill/>
          <a:ln>
            <a:noFill/>
          </a:ln>
        </p:spPr>
      </p:pic>
      <p:sp>
        <p:nvSpPr>
          <p:cNvPr id="138" name="Google Shape;138;p24"/>
          <p:cNvSpPr txBox="1">
            <a:spLocks noGrp="1"/>
          </p:cNvSpPr>
          <p:nvPr>
            <p:ph type="body" idx="1"/>
          </p:nvPr>
        </p:nvSpPr>
        <p:spPr>
          <a:xfrm>
            <a:off x="264809" y="1231357"/>
            <a:ext cx="8625191" cy="348504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AMO Photo + All Location Footer">
  <p:cSld name="SAMO Photo + All Location Footer">
    <p:spTree>
      <p:nvGrpSpPr>
        <p:cNvPr id="1" name="Shape 139"/>
        <p:cNvGrpSpPr/>
        <p:nvPr/>
      </p:nvGrpSpPr>
      <p:grpSpPr>
        <a:xfrm>
          <a:off x="0" y="0"/>
          <a:ext cx="0" cy="0"/>
          <a:chOff x="0" y="0"/>
          <a:chExt cx="0" cy="0"/>
        </a:xfrm>
      </p:grpSpPr>
      <p:sp>
        <p:nvSpPr>
          <p:cNvPr id="140" name="Google Shape;140;p25"/>
          <p:cNvSpPr/>
          <p:nvPr/>
        </p:nvSpPr>
        <p:spPr>
          <a:xfrm>
            <a:off x="0" y="1"/>
            <a:ext cx="9144000" cy="1065232"/>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1" name="Google Shape;141;p25"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sp>
        <p:nvSpPr>
          <p:cNvPr id="142" name="Google Shape;142;p25"/>
          <p:cNvSpPr txBox="1"/>
          <p:nvPr/>
        </p:nvSpPr>
        <p:spPr>
          <a:xfrm>
            <a:off x="457200" y="4716402"/>
            <a:ext cx="8229600"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a:solidFill>
                  <a:srgbClr val="007239"/>
                </a:solidFill>
                <a:latin typeface="Garamond"/>
                <a:ea typeface="Garamond"/>
                <a:cs typeface="Garamond"/>
                <a:sym typeface="Garamond"/>
              </a:rPr>
              <a:t>Yosemite | Golden Gate | Olympic | Santa Monica Mountains | Channel Islands | Prince William Forest </a:t>
            </a:r>
            <a:endParaRPr sz="1400">
              <a:solidFill>
                <a:srgbClr val="007239"/>
              </a:solidFill>
              <a:latin typeface="Garamond"/>
              <a:ea typeface="Garamond"/>
              <a:cs typeface="Garamond"/>
              <a:sym typeface="Garamond"/>
            </a:endParaRPr>
          </a:p>
        </p:txBody>
      </p:sp>
      <p:pic>
        <p:nvPicPr>
          <p:cNvPr id="143" name="Google Shape;143;p25" descr="Soca_long.jpg"/>
          <p:cNvPicPr preferRelativeResize="0"/>
          <p:nvPr/>
        </p:nvPicPr>
        <p:blipFill rotWithShape="1">
          <a:blip r:embed="rId3">
            <a:alphaModFix/>
          </a:blip>
          <a:srcRect/>
          <a:stretch/>
        </p:blipFill>
        <p:spPr>
          <a:xfrm>
            <a:off x="4851400" y="73530"/>
            <a:ext cx="4229100" cy="929264"/>
          </a:xfrm>
          <a:prstGeom prst="rect">
            <a:avLst/>
          </a:prstGeom>
          <a:noFill/>
          <a:ln>
            <a:noFill/>
          </a:ln>
        </p:spPr>
      </p:pic>
      <p:sp>
        <p:nvSpPr>
          <p:cNvPr id="144" name="Google Shape;144;p25"/>
          <p:cNvSpPr txBox="1">
            <a:spLocks noGrp="1"/>
          </p:cNvSpPr>
          <p:nvPr>
            <p:ph type="body" idx="1"/>
          </p:nvPr>
        </p:nvSpPr>
        <p:spPr>
          <a:xfrm>
            <a:off x="264809" y="1231357"/>
            <a:ext cx="8625191" cy="348504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4D5659"/>
              </a:buClr>
              <a:buSzPts val="1600"/>
              <a:buFont typeface="Arial"/>
              <a:buNone/>
              <a:defRPr sz="1600" b="0" i="0" u="none" strike="noStrike" cap="none">
                <a:solidFill>
                  <a:srgbClr val="4D5659"/>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AMO2 Title Slide">
  <p:cSld name="SAMO2 Title Slide">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4"/>
          <p:cNvSpPr/>
          <p:nvPr/>
        </p:nvSpPr>
        <p:spPr>
          <a:xfrm>
            <a:off x="0" y="4167037"/>
            <a:ext cx="9144000" cy="976463"/>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1" name="Google Shape;21;p4" descr="NatureBridge_logo_color.png"/>
          <p:cNvPicPr preferRelativeResize="0"/>
          <p:nvPr/>
        </p:nvPicPr>
        <p:blipFill rotWithShape="1">
          <a:blip r:embed="rId3">
            <a:alphaModFix/>
          </a:blip>
          <a:srcRect/>
          <a:stretch/>
        </p:blipFill>
        <p:spPr>
          <a:xfrm>
            <a:off x="235177" y="4428661"/>
            <a:ext cx="2154519" cy="450245"/>
          </a:xfrm>
          <a:prstGeom prst="rect">
            <a:avLst/>
          </a:prstGeom>
          <a:noFill/>
          <a:ln>
            <a:noFill/>
          </a:ln>
        </p:spPr>
      </p:pic>
      <p:sp>
        <p:nvSpPr>
          <p:cNvPr id="22" name="Google Shape;22;p4"/>
          <p:cNvSpPr txBox="1">
            <a:spLocks noGrp="1"/>
          </p:cNvSpPr>
          <p:nvPr>
            <p:ph type="body" idx="1"/>
          </p:nvPr>
        </p:nvSpPr>
        <p:spPr>
          <a:xfrm>
            <a:off x="3092949" y="4428975"/>
            <a:ext cx="5797051" cy="509587"/>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480"/>
              </a:spcBef>
              <a:spcAft>
                <a:spcPts val="0"/>
              </a:spcAft>
              <a:buClr>
                <a:srgbClr val="6DA838"/>
              </a:buClr>
              <a:buSzPts val="2400"/>
              <a:buFont typeface="Arial"/>
              <a:buNone/>
              <a:defRPr sz="2400" b="0" i="0" u="none" strike="noStrike" cap="none">
                <a:solidFill>
                  <a:srgbClr val="6DA838"/>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RWI Title Slide">
  <p:cSld name="PRWI Title Slide">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5"/>
          <p:cNvSpPr/>
          <p:nvPr/>
        </p:nvSpPr>
        <p:spPr>
          <a:xfrm>
            <a:off x="0" y="4167037"/>
            <a:ext cx="9144000" cy="976463"/>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5" name="Google Shape;25;p5" descr="NatureBridge_logo_color.png"/>
          <p:cNvPicPr preferRelativeResize="0"/>
          <p:nvPr/>
        </p:nvPicPr>
        <p:blipFill rotWithShape="1">
          <a:blip r:embed="rId3">
            <a:alphaModFix/>
          </a:blip>
          <a:srcRect/>
          <a:stretch/>
        </p:blipFill>
        <p:spPr>
          <a:xfrm>
            <a:off x="235177" y="4428661"/>
            <a:ext cx="2154519" cy="450245"/>
          </a:xfrm>
          <a:prstGeom prst="rect">
            <a:avLst/>
          </a:prstGeom>
          <a:noFill/>
          <a:ln>
            <a:noFill/>
          </a:ln>
        </p:spPr>
      </p:pic>
      <p:sp>
        <p:nvSpPr>
          <p:cNvPr id="26" name="Google Shape;26;p5"/>
          <p:cNvSpPr txBox="1">
            <a:spLocks noGrp="1"/>
          </p:cNvSpPr>
          <p:nvPr>
            <p:ph type="body" idx="1"/>
          </p:nvPr>
        </p:nvSpPr>
        <p:spPr>
          <a:xfrm>
            <a:off x="3092949" y="4428975"/>
            <a:ext cx="5797051" cy="509587"/>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480"/>
              </a:spcBef>
              <a:spcAft>
                <a:spcPts val="0"/>
              </a:spcAft>
              <a:buClr>
                <a:srgbClr val="6DA838"/>
              </a:buClr>
              <a:buSzPts val="2400"/>
              <a:buFont typeface="Arial"/>
              <a:buNone/>
              <a:defRPr sz="2400" b="0" i="0" u="none" strike="noStrike" cap="none">
                <a:solidFill>
                  <a:srgbClr val="6DA838"/>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YOSE Title Slide">
  <p:cSld name="YOSE Title Slide">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6"/>
          <p:cNvSpPr/>
          <p:nvPr/>
        </p:nvSpPr>
        <p:spPr>
          <a:xfrm>
            <a:off x="0" y="0"/>
            <a:ext cx="9144000" cy="976463"/>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9" name="Google Shape;29;p6" descr="NatureBridge_logo_color.png"/>
          <p:cNvPicPr preferRelativeResize="0"/>
          <p:nvPr/>
        </p:nvPicPr>
        <p:blipFill rotWithShape="1">
          <a:blip r:embed="rId3">
            <a:alphaModFix/>
          </a:blip>
          <a:srcRect/>
          <a:stretch/>
        </p:blipFill>
        <p:spPr>
          <a:xfrm>
            <a:off x="235177" y="261624"/>
            <a:ext cx="2154519" cy="450245"/>
          </a:xfrm>
          <a:prstGeom prst="rect">
            <a:avLst/>
          </a:prstGeom>
          <a:noFill/>
          <a:ln>
            <a:noFill/>
          </a:ln>
        </p:spPr>
      </p:pic>
      <p:sp>
        <p:nvSpPr>
          <p:cNvPr id="30" name="Google Shape;30;p6"/>
          <p:cNvSpPr txBox="1">
            <a:spLocks noGrp="1"/>
          </p:cNvSpPr>
          <p:nvPr>
            <p:ph type="body" idx="1"/>
          </p:nvPr>
        </p:nvSpPr>
        <p:spPr>
          <a:xfrm>
            <a:off x="3092949" y="261938"/>
            <a:ext cx="5797051" cy="509587"/>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480"/>
              </a:spcBef>
              <a:spcAft>
                <a:spcPts val="0"/>
              </a:spcAft>
              <a:buClr>
                <a:srgbClr val="6DA838"/>
              </a:buClr>
              <a:buSzPts val="2400"/>
              <a:buFont typeface="Arial"/>
              <a:buNone/>
              <a:defRPr sz="2400" b="0" i="0" u="none" strike="noStrike" cap="none">
                <a:solidFill>
                  <a:srgbClr val="6DA838"/>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FRC Title Slide">
  <p:cSld name="SFRC Title Slide">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7"/>
          <p:cNvSpPr/>
          <p:nvPr/>
        </p:nvSpPr>
        <p:spPr>
          <a:xfrm>
            <a:off x="0" y="0"/>
            <a:ext cx="9144000" cy="976463"/>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3" name="Google Shape;33;p7" descr="NatureBridge_logo_color.png"/>
          <p:cNvPicPr preferRelativeResize="0"/>
          <p:nvPr/>
        </p:nvPicPr>
        <p:blipFill rotWithShape="1">
          <a:blip r:embed="rId3">
            <a:alphaModFix/>
          </a:blip>
          <a:srcRect/>
          <a:stretch/>
        </p:blipFill>
        <p:spPr>
          <a:xfrm>
            <a:off x="235177" y="261624"/>
            <a:ext cx="2154519" cy="450245"/>
          </a:xfrm>
          <a:prstGeom prst="rect">
            <a:avLst/>
          </a:prstGeom>
          <a:noFill/>
          <a:ln>
            <a:noFill/>
          </a:ln>
        </p:spPr>
      </p:pic>
      <p:sp>
        <p:nvSpPr>
          <p:cNvPr id="34" name="Google Shape;34;p7"/>
          <p:cNvSpPr txBox="1">
            <a:spLocks noGrp="1"/>
          </p:cNvSpPr>
          <p:nvPr>
            <p:ph type="body" idx="1"/>
          </p:nvPr>
        </p:nvSpPr>
        <p:spPr>
          <a:xfrm>
            <a:off x="3092949" y="261938"/>
            <a:ext cx="5797051" cy="509587"/>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480"/>
              </a:spcBef>
              <a:spcAft>
                <a:spcPts val="0"/>
              </a:spcAft>
              <a:buClr>
                <a:srgbClr val="6DA838"/>
              </a:buClr>
              <a:buSzPts val="2400"/>
              <a:buFont typeface="Arial"/>
              <a:buNone/>
              <a:defRPr sz="2400" b="0" i="0" u="none" strike="noStrike" cap="none">
                <a:solidFill>
                  <a:srgbClr val="6DA838"/>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LYM Title Slide">
  <p:cSld name="OLYM Title Slide">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8"/>
          <p:cNvSpPr/>
          <p:nvPr/>
        </p:nvSpPr>
        <p:spPr>
          <a:xfrm>
            <a:off x="0" y="0"/>
            <a:ext cx="9144000" cy="976463"/>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7" name="Google Shape;37;p8" descr="NatureBridge_logo_color.png"/>
          <p:cNvPicPr preferRelativeResize="0"/>
          <p:nvPr/>
        </p:nvPicPr>
        <p:blipFill rotWithShape="1">
          <a:blip r:embed="rId3">
            <a:alphaModFix/>
          </a:blip>
          <a:srcRect/>
          <a:stretch/>
        </p:blipFill>
        <p:spPr>
          <a:xfrm>
            <a:off x="235177" y="261624"/>
            <a:ext cx="2154519" cy="450245"/>
          </a:xfrm>
          <a:prstGeom prst="rect">
            <a:avLst/>
          </a:prstGeom>
          <a:noFill/>
          <a:ln>
            <a:noFill/>
          </a:ln>
        </p:spPr>
      </p:pic>
      <p:sp>
        <p:nvSpPr>
          <p:cNvPr id="38" name="Google Shape;38;p8"/>
          <p:cNvSpPr txBox="1">
            <a:spLocks noGrp="1"/>
          </p:cNvSpPr>
          <p:nvPr>
            <p:ph type="body" idx="1"/>
          </p:nvPr>
        </p:nvSpPr>
        <p:spPr>
          <a:xfrm>
            <a:off x="3092949" y="261938"/>
            <a:ext cx="5797051" cy="509587"/>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480"/>
              </a:spcBef>
              <a:spcAft>
                <a:spcPts val="0"/>
              </a:spcAft>
              <a:buClr>
                <a:srgbClr val="6DA838"/>
              </a:buClr>
              <a:buSzPts val="2400"/>
              <a:buFont typeface="Arial"/>
              <a:buNone/>
              <a:defRPr sz="2400" b="0" i="0" u="none" strike="noStrike" cap="none">
                <a:solidFill>
                  <a:srgbClr val="6DA838"/>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YOSE2 Title Slide">
  <p:cSld name="YOSE2 Title Slide">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9"/>
          <p:cNvSpPr/>
          <p:nvPr/>
        </p:nvSpPr>
        <p:spPr>
          <a:xfrm>
            <a:off x="0" y="4167037"/>
            <a:ext cx="9144000" cy="976463"/>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1" name="Google Shape;41;p9" descr="NatureBridge_logo_color.png"/>
          <p:cNvPicPr preferRelativeResize="0"/>
          <p:nvPr/>
        </p:nvPicPr>
        <p:blipFill rotWithShape="1">
          <a:blip r:embed="rId3">
            <a:alphaModFix/>
          </a:blip>
          <a:srcRect/>
          <a:stretch/>
        </p:blipFill>
        <p:spPr>
          <a:xfrm>
            <a:off x="235177" y="4428661"/>
            <a:ext cx="2154519" cy="450245"/>
          </a:xfrm>
          <a:prstGeom prst="rect">
            <a:avLst/>
          </a:prstGeom>
          <a:noFill/>
          <a:ln>
            <a:noFill/>
          </a:ln>
        </p:spPr>
      </p:pic>
      <p:sp>
        <p:nvSpPr>
          <p:cNvPr id="42" name="Google Shape;42;p9"/>
          <p:cNvSpPr txBox="1">
            <a:spLocks noGrp="1"/>
          </p:cNvSpPr>
          <p:nvPr>
            <p:ph type="body" idx="1"/>
          </p:nvPr>
        </p:nvSpPr>
        <p:spPr>
          <a:xfrm>
            <a:off x="3092949" y="4428975"/>
            <a:ext cx="5797051" cy="509587"/>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480"/>
              </a:spcBef>
              <a:spcAft>
                <a:spcPts val="0"/>
              </a:spcAft>
              <a:buClr>
                <a:srgbClr val="6DA838"/>
              </a:buClr>
              <a:buSzPts val="2400"/>
              <a:buFont typeface="Arial"/>
              <a:buNone/>
              <a:defRPr sz="2400" b="0" i="0" u="none" strike="noStrike" cap="none">
                <a:solidFill>
                  <a:srgbClr val="6DA838"/>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itle Slide">
  <p:cSld name="Blank Title Slide">
    <p:spTree>
      <p:nvGrpSpPr>
        <p:cNvPr id="1" name="Shape 43"/>
        <p:cNvGrpSpPr/>
        <p:nvPr/>
      </p:nvGrpSpPr>
      <p:grpSpPr>
        <a:xfrm>
          <a:off x="0" y="0"/>
          <a:ext cx="0" cy="0"/>
          <a:chOff x="0" y="0"/>
          <a:chExt cx="0" cy="0"/>
        </a:xfrm>
      </p:grpSpPr>
      <p:sp>
        <p:nvSpPr>
          <p:cNvPr id="44" name="Google Shape;44;p10"/>
          <p:cNvSpPr/>
          <p:nvPr/>
        </p:nvSpPr>
        <p:spPr>
          <a:xfrm>
            <a:off x="0" y="0"/>
            <a:ext cx="9144000" cy="976463"/>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5" name="Google Shape;45;p10" descr="NatureBridge_logo_color.png"/>
          <p:cNvPicPr preferRelativeResize="0"/>
          <p:nvPr/>
        </p:nvPicPr>
        <p:blipFill rotWithShape="1">
          <a:blip r:embed="rId2">
            <a:alphaModFix/>
          </a:blip>
          <a:srcRect/>
          <a:stretch/>
        </p:blipFill>
        <p:spPr>
          <a:xfrm>
            <a:off x="235177" y="261624"/>
            <a:ext cx="2154519" cy="450245"/>
          </a:xfrm>
          <a:prstGeom prst="rect">
            <a:avLst/>
          </a:prstGeom>
          <a:noFill/>
          <a:ln>
            <a:noFill/>
          </a:ln>
        </p:spPr>
      </p:pic>
      <p:sp>
        <p:nvSpPr>
          <p:cNvPr id="46" name="Google Shape;46;p10"/>
          <p:cNvSpPr txBox="1">
            <a:spLocks noGrp="1"/>
          </p:cNvSpPr>
          <p:nvPr>
            <p:ph type="body" idx="1"/>
          </p:nvPr>
        </p:nvSpPr>
        <p:spPr>
          <a:xfrm>
            <a:off x="3092949" y="261938"/>
            <a:ext cx="5797051" cy="509587"/>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480"/>
              </a:spcBef>
              <a:spcAft>
                <a:spcPts val="0"/>
              </a:spcAft>
              <a:buClr>
                <a:srgbClr val="6DA838"/>
              </a:buClr>
              <a:buSzPts val="2400"/>
              <a:buFont typeface="Arial"/>
              <a:buNone/>
              <a:defRPr sz="2400" b="0" i="0" u="none" strike="noStrike" cap="none">
                <a:solidFill>
                  <a:srgbClr val="6DA838"/>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 name="Google Shape;47;p10"/>
          <p:cNvSpPr>
            <a:spLocks noGrp="1"/>
          </p:cNvSpPr>
          <p:nvPr>
            <p:ph type="pic" idx="2"/>
          </p:nvPr>
        </p:nvSpPr>
        <p:spPr>
          <a:xfrm>
            <a:off x="142875" y="1100138"/>
            <a:ext cx="8869363" cy="3925887"/>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3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hyperlink" Target="https://naturebridge.org/programs/prince-william-forest-school-environmental-scienc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4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ytZL-m2OHuc" TargetMode="External"/><Relationship Id="rId4" Type="http://schemas.openxmlformats.org/officeDocument/2006/relationships/image" Target="../media/image22.png"/><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5" Type="http://schemas.openxmlformats.org/officeDocument/2006/relationships/image" Target="../media/image30.jpg"/><Relationship Id="rId6" Type="http://schemas.openxmlformats.org/officeDocument/2006/relationships/image" Target="../media/image31.jpg"/><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g"/><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6"/>
          <p:cNvSpPr txBox="1">
            <a:spLocks noGrp="1"/>
          </p:cNvSpPr>
          <p:nvPr>
            <p:ph type="body" idx="1"/>
          </p:nvPr>
        </p:nvSpPr>
        <p:spPr>
          <a:xfrm>
            <a:off x="3092949" y="4428975"/>
            <a:ext cx="5797200" cy="5097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6DA838"/>
              </a:buClr>
              <a:buSzPts val="2400"/>
              <a:buFont typeface="Arial"/>
              <a:buNone/>
            </a:pPr>
            <a:r>
              <a:rPr lang="en-US">
                <a:latin typeface="Work Sans"/>
                <a:ea typeface="Work Sans"/>
                <a:cs typeface="Work Sans"/>
                <a:sym typeface="Work Sans"/>
              </a:rPr>
              <a:t>Prince William Forest Park</a:t>
            </a:r>
            <a:endParaRPr sz="2400" i="0" u="none" strike="noStrike" cap="none">
              <a:solidFill>
                <a:srgbClr val="6DA838"/>
              </a:solidFill>
              <a:latin typeface="Work Sans"/>
              <a:ea typeface="Work Sans"/>
              <a:cs typeface="Work Sans"/>
              <a:sym typeface="Work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5"/>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latin typeface="Work Sans"/>
                <a:ea typeface="Work Sans"/>
                <a:cs typeface="Work Sans"/>
                <a:sym typeface="Work Sans"/>
              </a:rPr>
              <a:t>Dining</a:t>
            </a:r>
            <a:endParaRPr>
              <a:latin typeface="Work Sans"/>
              <a:ea typeface="Work Sans"/>
              <a:cs typeface="Work Sans"/>
              <a:sym typeface="Work Sans"/>
            </a:endParaRPr>
          </a:p>
        </p:txBody>
      </p:sp>
      <p:pic>
        <p:nvPicPr>
          <p:cNvPr id="219" name="Google Shape;219;p35" descr="F:\work\PRWI\PRWI Nov 2011 (2).JPG"/>
          <p:cNvPicPr preferRelativeResize="0"/>
          <p:nvPr/>
        </p:nvPicPr>
        <p:blipFill rotWithShape="1">
          <a:blip r:embed="rId3">
            <a:alphaModFix/>
          </a:blip>
          <a:srcRect/>
          <a:stretch/>
        </p:blipFill>
        <p:spPr>
          <a:xfrm>
            <a:off x="311700" y="1229299"/>
            <a:ext cx="3833375" cy="2875027"/>
          </a:xfrm>
          <a:prstGeom prst="rect">
            <a:avLst/>
          </a:prstGeom>
          <a:noFill/>
          <a:ln>
            <a:noFill/>
          </a:ln>
        </p:spPr>
      </p:pic>
      <p:sp>
        <p:nvSpPr>
          <p:cNvPr id="220" name="Google Shape;220;p35"/>
          <p:cNvSpPr txBox="1"/>
          <p:nvPr/>
        </p:nvSpPr>
        <p:spPr>
          <a:xfrm>
            <a:off x="1564338" y="4140550"/>
            <a:ext cx="1328100" cy="45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4D5659"/>
                </a:solidFill>
                <a:latin typeface="Work Sans"/>
                <a:ea typeface="Work Sans"/>
                <a:cs typeface="Work Sans"/>
                <a:sym typeface="Work Sans"/>
              </a:rPr>
              <a:t>Dining Lodge</a:t>
            </a:r>
            <a:endParaRPr>
              <a:solidFill>
                <a:srgbClr val="4D5659"/>
              </a:solidFill>
              <a:latin typeface="Work Sans"/>
              <a:ea typeface="Work Sans"/>
              <a:cs typeface="Work Sans"/>
              <a:sym typeface="Work Sans"/>
            </a:endParaRPr>
          </a:p>
        </p:txBody>
      </p:sp>
      <p:sp>
        <p:nvSpPr>
          <p:cNvPr id="221" name="Google Shape;221;p35"/>
          <p:cNvSpPr txBox="1"/>
          <p:nvPr/>
        </p:nvSpPr>
        <p:spPr>
          <a:xfrm>
            <a:off x="5838401" y="4104325"/>
            <a:ext cx="2275500" cy="45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4D5659"/>
                </a:solidFill>
                <a:latin typeface="Work Sans"/>
                <a:ea typeface="Work Sans"/>
                <a:cs typeface="Work Sans"/>
                <a:sym typeface="Work Sans"/>
              </a:rPr>
              <a:t>Inside the Dining Lodge</a:t>
            </a:r>
            <a:endParaRPr>
              <a:solidFill>
                <a:srgbClr val="4D5659"/>
              </a:solidFill>
              <a:latin typeface="Work Sans"/>
              <a:ea typeface="Work Sans"/>
              <a:cs typeface="Work Sans"/>
              <a:sym typeface="Work Sans"/>
            </a:endParaRPr>
          </a:p>
        </p:txBody>
      </p:sp>
      <p:pic>
        <p:nvPicPr>
          <p:cNvPr id="222" name="Google Shape;222;p35"/>
          <p:cNvPicPr preferRelativeResize="0"/>
          <p:nvPr/>
        </p:nvPicPr>
        <p:blipFill rotWithShape="1">
          <a:blip r:embed="rId4">
            <a:alphaModFix/>
          </a:blip>
          <a:srcRect r="11111"/>
          <a:stretch/>
        </p:blipFill>
        <p:spPr>
          <a:xfrm>
            <a:off x="5059463" y="1229300"/>
            <a:ext cx="3833374" cy="28750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6"/>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latin typeface="Work Sans"/>
                <a:ea typeface="Work Sans"/>
                <a:cs typeface="Work Sans"/>
                <a:sym typeface="Work Sans"/>
              </a:rPr>
              <a:t>Microscope Lab</a:t>
            </a:r>
            <a:endParaRPr>
              <a:latin typeface="Work Sans"/>
              <a:ea typeface="Work Sans"/>
              <a:cs typeface="Work Sans"/>
              <a:sym typeface="Work Sans"/>
            </a:endParaRPr>
          </a:p>
        </p:txBody>
      </p:sp>
      <p:pic>
        <p:nvPicPr>
          <p:cNvPr id="228" name="Google Shape;228;p36" descr="F:\work\PRWI\PRWI Nov 2011 (3).JPG"/>
          <p:cNvPicPr preferRelativeResize="0"/>
          <p:nvPr/>
        </p:nvPicPr>
        <p:blipFill rotWithShape="1">
          <a:blip r:embed="rId3">
            <a:alphaModFix/>
          </a:blip>
          <a:srcRect/>
          <a:stretch/>
        </p:blipFill>
        <p:spPr>
          <a:xfrm>
            <a:off x="2015363" y="1172425"/>
            <a:ext cx="5113272" cy="3834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7"/>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t>Cabin Camp 1</a:t>
            </a:r>
            <a:endParaRPr/>
          </a:p>
        </p:txBody>
      </p:sp>
      <p:pic>
        <p:nvPicPr>
          <p:cNvPr id="234" name="Google Shape;234;p37"/>
          <p:cNvPicPr preferRelativeResize="0"/>
          <p:nvPr/>
        </p:nvPicPr>
        <p:blipFill>
          <a:blip r:embed="rId3">
            <a:alphaModFix/>
          </a:blip>
          <a:stretch>
            <a:fillRect/>
          </a:stretch>
        </p:blipFill>
        <p:spPr>
          <a:xfrm>
            <a:off x="3000638" y="1026963"/>
            <a:ext cx="3142730" cy="406706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8"/>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latin typeface="Work Sans"/>
                <a:ea typeface="Work Sans"/>
                <a:cs typeface="Work Sans"/>
                <a:sym typeface="Work Sans"/>
              </a:rPr>
              <a:t>What to Bring: Bedding</a:t>
            </a:r>
            <a:endParaRPr>
              <a:latin typeface="Work Sans"/>
              <a:ea typeface="Work Sans"/>
              <a:cs typeface="Work Sans"/>
              <a:sym typeface="Work Sans"/>
            </a:endParaRPr>
          </a:p>
        </p:txBody>
      </p:sp>
      <p:pic>
        <p:nvPicPr>
          <p:cNvPr id="240" name="Google Shape;240;p38"/>
          <p:cNvPicPr preferRelativeResize="0"/>
          <p:nvPr/>
        </p:nvPicPr>
        <p:blipFill>
          <a:blip r:embed="rId3">
            <a:alphaModFix/>
          </a:blip>
          <a:stretch>
            <a:fillRect/>
          </a:stretch>
        </p:blipFill>
        <p:spPr>
          <a:xfrm>
            <a:off x="195175" y="1418825"/>
            <a:ext cx="2999426" cy="2601099"/>
          </a:xfrm>
          <a:prstGeom prst="rect">
            <a:avLst/>
          </a:prstGeom>
          <a:noFill/>
          <a:ln>
            <a:noFill/>
          </a:ln>
        </p:spPr>
      </p:pic>
      <p:pic>
        <p:nvPicPr>
          <p:cNvPr id="241" name="Google Shape;241;p38"/>
          <p:cNvPicPr preferRelativeResize="0"/>
          <p:nvPr/>
        </p:nvPicPr>
        <p:blipFill>
          <a:blip r:embed="rId4">
            <a:alphaModFix/>
          </a:blip>
          <a:stretch>
            <a:fillRect/>
          </a:stretch>
        </p:blipFill>
        <p:spPr>
          <a:xfrm>
            <a:off x="3584975" y="3458647"/>
            <a:ext cx="1810925" cy="1424425"/>
          </a:xfrm>
          <a:prstGeom prst="rect">
            <a:avLst/>
          </a:prstGeom>
          <a:noFill/>
          <a:ln>
            <a:noFill/>
          </a:ln>
        </p:spPr>
      </p:pic>
      <p:pic>
        <p:nvPicPr>
          <p:cNvPr id="242" name="Google Shape;242;p38"/>
          <p:cNvPicPr preferRelativeResize="0"/>
          <p:nvPr/>
        </p:nvPicPr>
        <p:blipFill>
          <a:blip r:embed="rId5">
            <a:alphaModFix/>
          </a:blip>
          <a:stretch>
            <a:fillRect/>
          </a:stretch>
        </p:blipFill>
        <p:spPr>
          <a:xfrm>
            <a:off x="6108900" y="2021299"/>
            <a:ext cx="2630299" cy="1755375"/>
          </a:xfrm>
          <a:prstGeom prst="rect">
            <a:avLst/>
          </a:prstGeom>
          <a:noFill/>
          <a:ln>
            <a:noFill/>
          </a:ln>
        </p:spPr>
      </p:pic>
      <p:sp>
        <p:nvSpPr>
          <p:cNvPr id="243" name="Google Shape;243;p38"/>
          <p:cNvSpPr txBox="1"/>
          <p:nvPr/>
        </p:nvSpPr>
        <p:spPr>
          <a:xfrm>
            <a:off x="3194600" y="1376425"/>
            <a:ext cx="2827200" cy="204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solidFill>
                  <a:srgbClr val="4D5659"/>
                </a:solidFill>
                <a:latin typeface="Work Sans"/>
                <a:ea typeface="Work Sans"/>
                <a:cs typeface="Work Sans"/>
                <a:sym typeface="Work Sans"/>
              </a:rPr>
              <a:t>Warm Sleeping Bag </a:t>
            </a:r>
            <a:endParaRPr sz="1800">
              <a:solidFill>
                <a:srgbClr val="4D5659"/>
              </a:solidFill>
              <a:latin typeface="Work Sans"/>
              <a:ea typeface="Work Sans"/>
              <a:cs typeface="Work Sans"/>
              <a:sym typeface="Work Sans"/>
            </a:endParaRPr>
          </a:p>
          <a:p>
            <a:pPr marL="0" lvl="0" indent="0" algn="ctr" rtl="0">
              <a:spcBef>
                <a:spcPts val="0"/>
              </a:spcBef>
              <a:spcAft>
                <a:spcPts val="0"/>
              </a:spcAft>
              <a:buNone/>
            </a:pPr>
            <a:r>
              <a:rPr lang="en-US" sz="1800">
                <a:solidFill>
                  <a:srgbClr val="4D5659"/>
                </a:solidFill>
                <a:latin typeface="Work Sans"/>
                <a:ea typeface="Work Sans"/>
                <a:cs typeface="Work Sans"/>
                <a:sym typeface="Work Sans"/>
              </a:rPr>
              <a:t>and/or </a:t>
            </a:r>
            <a:endParaRPr sz="1800">
              <a:solidFill>
                <a:srgbClr val="4D5659"/>
              </a:solidFill>
              <a:latin typeface="Work Sans"/>
              <a:ea typeface="Work Sans"/>
              <a:cs typeface="Work Sans"/>
              <a:sym typeface="Work Sans"/>
            </a:endParaRPr>
          </a:p>
          <a:p>
            <a:pPr marL="0" lvl="0" indent="0" algn="ctr" rtl="0">
              <a:spcBef>
                <a:spcPts val="0"/>
              </a:spcBef>
              <a:spcAft>
                <a:spcPts val="0"/>
              </a:spcAft>
              <a:buNone/>
            </a:pPr>
            <a:r>
              <a:rPr lang="en-US" sz="1800">
                <a:solidFill>
                  <a:srgbClr val="4D5659"/>
                </a:solidFill>
                <a:latin typeface="Work Sans"/>
                <a:ea typeface="Work Sans"/>
                <a:cs typeface="Work Sans"/>
                <a:sym typeface="Work Sans"/>
              </a:rPr>
              <a:t>Warm Blankets and Sheets</a:t>
            </a:r>
            <a:endParaRPr sz="1800">
              <a:solidFill>
                <a:srgbClr val="4D5659"/>
              </a:solidFill>
              <a:latin typeface="Work Sans"/>
              <a:ea typeface="Work Sans"/>
              <a:cs typeface="Work Sans"/>
              <a:sym typeface="Work Sans"/>
            </a:endParaRPr>
          </a:p>
          <a:p>
            <a:pPr marL="0" lvl="0" indent="0" algn="ctr" rtl="0">
              <a:spcBef>
                <a:spcPts val="0"/>
              </a:spcBef>
              <a:spcAft>
                <a:spcPts val="0"/>
              </a:spcAft>
              <a:buNone/>
            </a:pPr>
            <a:endParaRPr sz="1800">
              <a:solidFill>
                <a:srgbClr val="4D5659"/>
              </a:solidFill>
              <a:latin typeface="Work Sans"/>
              <a:ea typeface="Work Sans"/>
              <a:cs typeface="Work Sans"/>
              <a:sym typeface="Work Sans"/>
            </a:endParaRPr>
          </a:p>
          <a:p>
            <a:pPr marL="0" lvl="0" indent="0" algn="ctr" rtl="0">
              <a:spcBef>
                <a:spcPts val="0"/>
              </a:spcBef>
              <a:spcAft>
                <a:spcPts val="0"/>
              </a:spcAft>
              <a:buNone/>
            </a:pPr>
            <a:r>
              <a:rPr lang="en-US" sz="1800">
                <a:solidFill>
                  <a:srgbClr val="4D5659"/>
                </a:solidFill>
                <a:latin typeface="Work Sans"/>
                <a:ea typeface="Work Sans"/>
                <a:cs typeface="Work Sans"/>
                <a:sym typeface="Work Sans"/>
              </a:rPr>
              <a:t>Pillow</a:t>
            </a:r>
            <a:endParaRPr sz="1800">
              <a:solidFill>
                <a:srgbClr val="4D5659"/>
              </a:solidFill>
              <a:latin typeface="Work Sans"/>
              <a:ea typeface="Work Sans"/>
              <a:cs typeface="Work Sans"/>
              <a:sym typeface="Work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9"/>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latin typeface="Work Sans"/>
                <a:ea typeface="Work Sans"/>
                <a:cs typeface="Work Sans"/>
                <a:sym typeface="Work Sans"/>
              </a:rPr>
              <a:t>What to Bring: Clothing</a:t>
            </a:r>
            <a:endParaRPr>
              <a:latin typeface="Work Sans"/>
              <a:ea typeface="Work Sans"/>
              <a:cs typeface="Work Sans"/>
              <a:sym typeface="Work Sans"/>
            </a:endParaRPr>
          </a:p>
        </p:txBody>
      </p:sp>
      <p:sp>
        <p:nvSpPr>
          <p:cNvPr id="249" name="Google Shape;249;p39"/>
          <p:cNvSpPr txBox="1"/>
          <p:nvPr/>
        </p:nvSpPr>
        <p:spPr>
          <a:xfrm>
            <a:off x="178250" y="1090125"/>
            <a:ext cx="8814300" cy="866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1800">
                <a:solidFill>
                  <a:srgbClr val="4D5659"/>
                </a:solidFill>
                <a:latin typeface="Work Sans"/>
                <a:ea typeface="Work Sans"/>
                <a:cs typeface="Work Sans"/>
                <a:sym typeface="Work Sans"/>
              </a:rPr>
              <a:t>Good gear is functional, but doesn’t need to be fancy!</a:t>
            </a:r>
            <a:endParaRPr sz="1800">
              <a:solidFill>
                <a:srgbClr val="4D5659"/>
              </a:solidFill>
              <a:latin typeface="Work Sans"/>
              <a:ea typeface="Work Sans"/>
              <a:cs typeface="Work Sans"/>
              <a:sym typeface="Work Sans"/>
            </a:endParaRPr>
          </a:p>
          <a:p>
            <a:pPr marL="0" lvl="0" indent="0" algn="ctr" rtl="0">
              <a:lnSpc>
                <a:spcPct val="115000"/>
              </a:lnSpc>
              <a:spcBef>
                <a:spcPts val="0"/>
              </a:spcBef>
              <a:spcAft>
                <a:spcPts val="0"/>
              </a:spcAft>
              <a:buNone/>
            </a:pPr>
            <a:r>
              <a:rPr lang="en-US" sz="1800">
                <a:solidFill>
                  <a:srgbClr val="4D5659"/>
                </a:solidFill>
                <a:latin typeface="Work Sans"/>
                <a:ea typeface="Work Sans"/>
                <a:cs typeface="Work Sans"/>
                <a:sym typeface="Work Sans"/>
              </a:rPr>
              <a:t>Read the packing list carefully and be prepared for all kinds of weather and for getting dirty. </a:t>
            </a:r>
            <a:endParaRPr sz="1800">
              <a:solidFill>
                <a:srgbClr val="4D5659"/>
              </a:solidFill>
              <a:latin typeface="Work Sans"/>
              <a:ea typeface="Work Sans"/>
              <a:cs typeface="Work Sans"/>
              <a:sym typeface="Work Sans"/>
            </a:endParaRPr>
          </a:p>
          <a:p>
            <a:pPr marL="0" lvl="0" indent="0" algn="ctr" rtl="0">
              <a:spcBef>
                <a:spcPts val="0"/>
              </a:spcBef>
              <a:spcAft>
                <a:spcPts val="1600"/>
              </a:spcAft>
              <a:buNone/>
            </a:pPr>
            <a:endParaRPr sz="1200">
              <a:latin typeface="Verdana"/>
              <a:ea typeface="Verdana"/>
              <a:cs typeface="Verdana"/>
              <a:sym typeface="Verdana"/>
            </a:endParaRPr>
          </a:p>
        </p:txBody>
      </p:sp>
      <p:sp>
        <p:nvSpPr>
          <p:cNvPr id="250" name="Google Shape;250;p39"/>
          <p:cNvSpPr txBox="1"/>
          <p:nvPr/>
        </p:nvSpPr>
        <p:spPr>
          <a:xfrm>
            <a:off x="1747650" y="2422825"/>
            <a:ext cx="3000000" cy="30000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4D5659"/>
              </a:buClr>
              <a:buSzPts val="2400"/>
              <a:buFont typeface="Work Sans"/>
              <a:buChar char="●"/>
            </a:pPr>
            <a:r>
              <a:rPr lang="en-US" sz="2400">
                <a:solidFill>
                  <a:srgbClr val="4D5659"/>
                </a:solidFill>
                <a:latin typeface="Work Sans"/>
                <a:ea typeface="Work Sans"/>
                <a:cs typeface="Work Sans"/>
                <a:sym typeface="Work Sans"/>
              </a:rPr>
              <a:t>rain gear</a:t>
            </a:r>
            <a:endParaRPr sz="2400">
              <a:solidFill>
                <a:srgbClr val="4D5659"/>
              </a:solidFill>
              <a:latin typeface="Work Sans"/>
              <a:ea typeface="Work Sans"/>
              <a:cs typeface="Work Sans"/>
              <a:sym typeface="Work Sans"/>
            </a:endParaRPr>
          </a:p>
          <a:p>
            <a:pPr marL="457200" lvl="0" indent="-381000" algn="l" rtl="0">
              <a:spcBef>
                <a:spcPts val="0"/>
              </a:spcBef>
              <a:spcAft>
                <a:spcPts val="0"/>
              </a:spcAft>
              <a:buClr>
                <a:srgbClr val="4D5659"/>
              </a:buClr>
              <a:buSzPts val="2400"/>
              <a:buFont typeface="Work Sans"/>
              <a:buChar char="●"/>
            </a:pPr>
            <a:r>
              <a:rPr lang="en-US" sz="2400">
                <a:solidFill>
                  <a:srgbClr val="4D5659"/>
                </a:solidFill>
                <a:latin typeface="Work Sans"/>
                <a:ea typeface="Work Sans"/>
                <a:cs typeface="Work Sans"/>
                <a:sym typeface="Work Sans"/>
              </a:rPr>
              <a:t>sturdy shoes</a:t>
            </a:r>
            <a:endParaRPr sz="2400">
              <a:solidFill>
                <a:srgbClr val="4D5659"/>
              </a:solidFill>
              <a:latin typeface="Work Sans"/>
              <a:ea typeface="Work Sans"/>
              <a:cs typeface="Work Sans"/>
              <a:sym typeface="Work Sans"/>
            </a:endParaRPr>
          </a:p>
          <a:p>
            <a:pPr marL="457200" lvl="0" indent="-381000" algn="l" rtl="0">
              <a:spcBef>
                <a:spcPts val="0"/>
              </a:spcBef>
              <a:spcAft>
                <a:spcPts val="0"/>
              </a:spcAft>
              <a:buClr>
                <a:srgbClr val="4D5659"/>
              </a:buClr>
              <a:buSzPts val="2400"/>
              <a:buFont typeface="Work Sans"/>
              <a:buChar char="●"/>
            </a:pPr>
            <a:r>
              <a:rPr lang="en-US" sz="2400">
                <a:solidFill>
                  <a:srgbClr val="4D5659"/>
                </a:solidFill>
                <a:latin typeface="Work Sans"/>
                <a:ea typeface="Work Sans"/>
                <a:cs typeface="Work Sans"/>
                <a:sym typeface="Work Sans"/>
              </a:rPr>
              <a:t>warm hat</a:t>
            </a:r>
            <a:endParaRPr sz="2400">
              <a:solidFill>
                <a:srgbClr val="4D5659"/>
              </a:solidFill>
              <a:latin typeface="Work Sans"/>
              <a:ea typeface="Work Sans"/>
              <a:cs typeface="Work Sans"/>
              <a:sym typeface="Work Sans"/>
            </a:endParaRPr>
          </a:p>
          <a:p>
            <a:pPr marL="457200" lvl="0" indent="-381000" algn="l" rtl="0">
              <a:spcBef>
                <a:spcPts val="0"/>
              </a:spcBef>
              <a:spcAft>
                <a:spcPts val="0"/>
              </a:spcAft>
              <a:buClr>
                <a:srgbClr val="4D5659"/>
              </a:buClr>
              <a:buSzPts val="2400"/>
              <a:buFont typeface="Work Sans"/>
              <a:buChar char="●"/>
            </a:pPr>
            <a:r>
              <a:rPr lang="en-US" sz="2400">
                <a:solidFill>
                  <a:srgbClr val="4D5659"/>
                </a:solidFill>
                <a:latin typeface="Work Sans"/>
                <a:ea typeface="Work Sans"/>
                <a:cs typeface="Work Sans"/>
                <a:sym typeface="Work Sans"/>
              </a:rPr>
              <a:t>gloves</a:t>
            </a:r>
            <a:endParaRPr sz="2400">
              <a:solidFill>
                <a:srgbClr val="4D5659"/>
              </a:solidFill>
              <a:latin typeface="Work Sans"/>
              <a:ea typeface="Work Sans"/>
              <a:cs typeface="Work Sans"/>
              <a:sym typeface="Work Sans"/>
            </a:endParaRPr>
          </a:p>
          <a:p>
            <a:pPr marL="457200" lvl="0" indent="-381000" algn="l" rtl="0">
              <a:spcBef>
                <a:spcPts val="0"/>
              </a:spcBef>
              <a:spcAft>
                <a:spcPts val="0"/>
              </a:spcAft>
              <a:buClr>
                <a:srgbClr val="4D5659"/>
              </a:buClr>
              <a:buSzPts val="2400"/>
              <a:buFont typeface="Work Sans"/>
              <a:buChar char="●"/>
            </a:pPr>
            <a:r>
              <a:rPr lang="en-US" sz="2400">
                <a:solidFill>
                  <a:srgbClr val="4D5659"/>
                </a:solidFill>
                <a:latin typeface="Work Sans"/>
                <a:ea typeface="Work Sans"/>
                <a:cs typeface="Work Sans"/>
                <a:sym typeface="Work Sans"/>
              </a:rPr>
              <a:t>extra socks</a:t>
            </a:r>
            <a:endParaRPr sz="2400">
              <a:solidFill>
                <a:srgbClr val="4D5659"/>
              </a:solidFill>
              <a:latin typeface="Work Sans"/>
              <a:ea typeface="Work Sans"/>
              <a:cs typeface="Work Sans"/>
              <a:sym typeface="Work Sans"/>
            </a:endParaRPr>
          </a:p>
          <a:p>
            <a:pPr marL="0" lvl="0" indent="0" algn="l" rtl="0">
              <a:spcBef>
                <a:spcPts val="0"/>
              </a:spcBef>
              <a:spcAft>
                <a:spcPts val="0"/>
              </a:spcAft>
              <a:buNone/>
            </a:pPr>
            <a:endParaRPr sz="2400">
              <a:solidFill>
                <a:srgbClr val="4D5659"/>
              </a:solidFill>
              <a:latin typeface="Work Sans"/>
              <a:ea typeface="Work Sans"/>
              <a:cs typeface="Work Sans"/>
              <a:sym typeface="Work Sans"/>
            </a:endParaRPr>
          </a:p>
        </p:txBody>
      </p:sp>
      <p:sp>
        <p:nvSpPr>
          <p:cNvPr id="251" name="Google Shape;251;p39"/>
          <p:cNvSpPr txBox="1"/>
          <p:nvPr/>
        </p:nvSpPr>
        <p:spPr>
          <a:xfrm>
            <a:off x="4586650" y="2422825"/>
            <a:ext cx="3267000" cy="26058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4D5659"/>
              </a:buClr>
              <a:buSzPts val="2400"/>
              <a:buFont typeface="Work Sans"/>
              <a:buChar char="●"/>
            </a:pPr>
            <a:r>
              <a:rPr lang="en-US" sz="2400">
                <a:solidFill>
                  <a:srgbClr val="4D5659"/>
                </a:solidFill>
                <a:latin typeface="Work Sans"/>
                <a:ea typeface="Work Sans"/>
                <a:cs typeface="Work Sans"/>
                <a:sym typeface="Work Sans"/>
              </a:rPr>
              <a:t>sun hat</a:t>
            </a:r>
            <a:endParaRPr sz="2400">
              <a:solidFill>
                <a:srgbClr val="4D5659"/>
              </a:solidFill>
              <a:latin typeface="Work Sans"/>
              <a:ea typeface="Work Sans"/>
              <a:cs typeface="Work Sans"/>
              <a:sym typeface="Work Sans"/>
            </a:endParaRPr>
          </a:p>
          <a:p>
            <a:pPr marL="457200" lvl="0" indent="-381000" algn="l" rtl="0">
              <a:spcBef>
                <a:spcPts val="0"/>
              </a:spcBef>
              <a:spcAft>
                <a:spcPts val="0"/>
              </a:spcAft>
              <a:buClr>
                <a:srgbClr val="4D5659"/>
              </a:buClr>
              <a:buSzPts val="2400"/>
              <a:buFont typeface="Work Sans"/>
              <a:buChar char="●"/>
            </a:pPr>
            <a:r>
              <a:rPr lang="en-US" sz="2400">
                <a:solidFill>
                  <a:srgbClr val="4D5659"/>
                </a:solidFill>
                <a:latin typeface="Work Sans"/>
                <a:ea typeface="Work Sans"/>
                <a:cs typeface="Work Sans"/>
                <a:sym typeface="Work Sans"/>
              </a:rPr>
              <a:t>medications</a:t>
            </a:r>
            <a:endParaRPr sz="2400">
              <a:solidFill>
                <a:srgbClr val="4D5659"/>
              </a:solidFill>
              <a:latin typeface="Work Sans"/>
              <a:ea typeface="Work Sans"/>
              <a:cs typeface="Work Sans"/>
              <a:sym typeface="Work Sans"/>
            </a:endParaRPr>
          </a:p>
          <a:p>
            <a:pPr marL="457200" lvl="0" indent="-381000" algn="l" rtl="0">
              <a:spcBef>
                <a:spcPts val="0"/>
              </a:spcBef>
              <a:spcAft>
                <a:spcPts val="0"/>
              </a:spcAft>
              <a:buClr>
                <a:srgbClr val="4D5659"/>
              </a:buClr>
              <a:buSzPts val="2400"/>
              <a:buFont typeface="Work Sans"/>
              <a:buChar char="●"/>
            </a:pPr>
            <a:r>
              <a:rPr lang="en-US" sz="2400">
                <a:solidFill>
                  <a:srgbClr val="4D5659"/>
                </a:solidFill>
                <a:latin typeface="Work Sans"/>
                <a:ea typeface="Work Sans"/>
                <a:cs typeface="Work Sans"/>
                <a:sym typeface="Work Sans"/>
              </a:rPr>
              <a:t>flashlight</a:t>
            </a:r>
            <a:endParaRPr sz="2400">
              <a:solidFill>
                <a:srgbClr val="4D5659"/>
              </a:solidFill>
              <a:latin typeface="Work Sans"/>
              <a:ea typeface="Work Sans"/>
              <a:cs typeface="Work Sans"/>
              <a:sym typeface="Work Sans"/>
            </a:endParaRPr>
          </a:p>
          <a:p>
            <a:pPr marL="457200" lvl="0" indent="-381000" algn="l" rtl="0">
              <a:spcBef>
                <a:spcPts val="0"/>
              </a:spcBef>
              <a:spcAft>
                <a:spcPts val="0"/>
              </a:spcAft>
              <a:buClr>
                <a:srgbClr val="4D5659"/>
              </a:buClr>
              <a:buSzPts val="2400"/>
              <a:buFont typeface="Work Sans"/>
              <a:buChar char="●"/>
            </a:pPr>
            <a:r>
              <a:rPr lang="en-US" sz="2400">
                <a:solidFill>
                  <a:srgbClr val="4D5659"/>
                </a:solidFill>
                <a:latin typeface="Work Sans"/>
                <a:ea typeface="Work Sans"/>
                <a:cs typeface="Work Sans"/>
                <a:sym typeface="Work Sans"/>
              </a:rPr>
              <a:t>toiletries</a:t>
            </a:r>
            <a:endParaRPr sz="2400">
              <a:solidFill>
                <a:srgbClr val="4D5659"/>
              </a:solidFill>
              <a:latin typeface="Work Sans"/>
              <a:ea typeface="Work Sans"/>
              <a:cs typeface="Work Sans"/>
              <a:sym typeface="Work Sans"/>
            </a:endParaRPr>
          </a:p>
          <a:p>
            <a:pPr marL="457200" lvl="0" indent="-381000" algn="l" rtl="0">
              <a:spcBef>
                <a:spcPts val="0"/>
              </a:spcBef>
              <a:spcAft>
                <a:spcPts val="0"/>
              </a:spcAft>
              <a:buClr>
                <a:srgbClr val="4D5659"/>
              </a:buClr>
              <a:buSzPts val="2400"/>
              <a:buFont typeface="Work Sans"/>
              <a:buChar char="●"/>
            </a:pPr>
            <a:r>
              <a:rPr lang="en-US" sz="2400">
                <a:solidFill>
                  <a:srgbClr val="4D5659"/>
                </a:solidFill>
                <a:latin typeface="Work Sans"/>
                <a:ea typeface="Work Sans"/>
                <a:cs typeface="Work Sans"/>
                <a:sym typeface="Work Sans"/>
              </a:rPr>
              <a:t>towel/wash cloth</a:t>
            </a:r>
            <a:endParaRPr sz="2400">
              <a:solidFill>
                <a:srgbClr val="4D5659"/>
              </a:solidFill>
              <a:latin typeface="Work Sans"/>
              <a:ea typeface="Work Sans"/>
              <a:cs typeface="Work Sans"/>
              <a:sym typeface="Work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0"/>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latin typeface="Work Sans"/>
                <a:ea typeface="Work Sans"/>
                <a:cs typeface="Work Sans"/>
                <a:sym typeface="Work Sans"/>
              </a:rPr>
              <a:t>What to Bring: Daypack</a:t>
            </a:r>
            <a:endParaRPr>
              <a:latin typeface="Work Sans"/>
              <a:ea typeface="Work Sans"/>
              <a:cs typeface="Work Sans"/>
              <a:sym typeface="Work Sans"/>
            </a:endParaRPr>
          </a:p>
        </p:txBody>
      </p:sp>
      <p:sp>
        <p:nvSpPr>
          <p:cNvPr id="257" name="Google Shape;257;p40"/>
          <p:cNvSpPr txBox="1"/>
          <p:nvPr/>
        </p:nvSpPr>
        <p:spPr>
          <a:xfrm>
            <a:off x="84750" y="1332050"/>
            <a:ext cx="5301900" cy="342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4D5659"/>
                </a:solidFill>
                <a:latin typeface="Work Sans"/>
                <a:ea typeface="Work Sans"/>
                <a:cs typeface="Work Sans"/>
                <a:sym typeface="Work Sans"/>
              </a:rPr>
              <a:t>Carry in your backpack every day:</a:t>
            </a:r>
            <a:br>
              <a:rPr lang="en-US" sz="1800">
                <a:solidFill>
                  <a:srgbClr val="4D5659"/>
                </a:solidFill>
                <a:latin typeface="Work Sans"/>
                <a:ea typeface="Work Sans"/>
                <a:cs typeface="Work Sans"/>
                <a:sym typeface="Work Sans"/>
              </a:rPr>
            </a:br>
            <a:endParaRPr sz="1800">
              <a:solidFill>
                <a:srgbClr val="4D5659"/>
              </a:solidFill>
              <a:latin typeface="Work Sans"/>
              <a:ea typeface="Work Sans"/>
              <a:cs typeface="Work Sans"/>
              <a:sym typeface="Work Sans"/>
            </a:endParaRPr>
          </a:p>
          <a:p>
            <a:pPr marL="457200" lvl="0" indent="-342900" algn="l" rtl="0">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Bag lunch for 1</a:t>
            </a:r>
            <a:r>
              <a:rPr lang="en-US" sz="1800" baseline="30000">
                <a:solidFill>
                  <a:srgbClr val="4D5659"/>
                </a:solidFill>
                <a:latin typeface="Work Sans"/>
                <a:ea typeface="Work Sans"/>
                <a:cs typeface="Work Sans"/>
                <a:sym typeface="Work Sans"/>
              </a:rPr>
              <a:t>st</a:t>
            </a:r>
            <a:r>
              <a:rPr lang="en-US" sz="1800">
                <a:solidFill>
                  <a:srgbClr val="4D5659"/>
                </a:solidFill>
                <a:latin typeface="Work Sans"/>
                <a:ea typeface="Work Sans"/>
                <a:cs typeface="Work Sans"/>
                <a:sym typeface="Work Sans"/>
              </a:rPr>
              <a:t> Day!</a:t>
            </a:r>
            <a:endParaRPr sz="1800">
              <a:solidFill>
                <a:srgbClr val="4D5659"/>
              </a:solidFill>
              <a:latin typeface="Work Sans"/>
              <a:ea typeface="Work Sans"/>
              <a:cs typeface="Work Sans"/>
              <a:sym typeface="Work Sans"/>
            </a:endParaRPr>
          </a:p>
          <a:p>
            <a:pPr marL="457200" lvl="0" indent="-342900" algn="l" rtl="0">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Large water bottle (full of water)</a:t>
            </a:r>
            <a:endParaRPr sz="1800">
              <a:solidFill>
                <a:srgbClr val="4D5659"/>
              </a:solidFill>
              <a:latin typeface="Work Sans"/>
              <a:ea typeface="Work Sans"/>
              <a:cs typeface="Work Sans"/>
              <a:sym typeface="Work Sans"/>
            </a:endParaRPr>
          </a:p>
          <a:p>
            <a:pPr marL="457200" lvl="0" indent="-342900" algn="l" rtl="0">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Journal and two sharp pencils</a:t>
            </a:r>
            <a:endParaRPr sz="1800">
              <a:solidFill>
                <a:srgbClr val="4D5659"/>
              </a:solidFill>
              <a:latin typeface="Work Sans"/>
              <a:ea typeface="Work Sans"/>
              <a:cs typeface="Work Sans"/>
              <a:sym typeface="Work Sans"/>
            </a:endParaRPr>
          </a:p>
          <a:p>
            <a:pPr marL="457200" lvl="0" indent="-342900" algn="l" rtl="0">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Extra layers of warm clothing </a:t>
            </a:r>
            <a:endParaRPr sz="1800">
              <a:solidFill>
                <a:srgbClr val="4D5659"/>
              </a:solidFill>
              <a:latin typeface="Work Sans"/>
              <a:ea typeface="Work Sans"/>
              <a:cs typeface="Work Sans"/>
              <a:sym typeface="Work Sans"/>
            </a:endParaRPr>
          </a:p>
          <a:p>
            <a:pPr marL="457200" lvl="0" indent="-342900" algn="l" rtl="0">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Hat and gloves</a:t>
            </a:r>
            <a:endParaRPr sz="1800">
              <a:solidFill>
                <a:srgbClr val="4D5659"/>
              </a:solidFill>
              <a:latin typeface="Work Sans"/>
              <a:ea typeface="Work Sans"/>
              <a:cs typeface="Work Sans"/>
              <a:sym typeface="Work Sans"/>
            </a:endParaRPr>
          </a:p>
          <a:p>
            <a:pPr marL="457200" lvl="0" indent="-342900" algn="l" rtl="0">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Rain gear</a:t>
            </a:r>
            <a:endParaRPr sz="1800">
              <a:solidFill>
                <a:srgbClr val="4D5659"/>
              </a:solidFill>
              <a:latin typeface="Work Sans"/>
              <a:ea typeface="Work Sans"/>
              <a:cs typeface="Work Sans"/>
              <a:sym typeface="Work Sans"/>
            </a:endParaRPr>
          </a:p>
          <a:p>
            <a:pPr marL="457200" lvl="0" indent="-342900" algn="l" rtl="0">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Bandana (used for lunch placemat)</a:t>
            </a:r>
            <a:endParaRPr sz="1800">
              <a:solidFill>
                <a:srgbClr val="4D5659"/>
              </a:solidFill>
              <a:latin typeface="Work Sans"/>
              <a:ea typeface="Work Sans"/>
              <a:cs typeface="Work Sans"/>
              <a:sym typeface="Work Sans"/>
            </a:endParaRPr>
          </a:p>
          <a:p>
            <a:pPr marL="457200" lvl="0" indent="-342900" algn="l" rtl="0">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(Optional: camera or binoculars)</a:t>
            </a:r>
            <a:endParaRPr sz="1800">
              <a:solidFill>
                <a:srgbClr val="4D5659"/>
              </a:solidFill>
              <a:latin typeface="Work Sans"/>
              <a:ea typeface="Work Sans"/>
              <a:cs typeface="Work Sans"/>
              <a:sym typeface="Work Sans"/>
            </a:endParaRPr>
          </a:p>
        </p:txBody>
      </p:sp>
      <p:pic>
        <p:nvPicPr>
          <p:cNvPr id="258" name="Google Shape;258;p40"/>
          <p:cNvPicPr preferRelativeResize="0"/>
          <p:nvPr/>
        </p:nvPicPr>
        <p:blipFill>
          <a:blip r:embed="rId3">
            <a:alphaModFix/>
          </a:blip>
          <a:stretch>
            <a:fillRect/>
          </a:stretch>
        </p:blipFill>
        <p:spPr>
          <a:xfrm>
            <a:off x="6116047" y="3289922"/>
            <a:ext cx="1648200" cy="1648200"/>
          </a:xfrm>
          <a:prstGeom prst="rect">
            <a:avLst/>
          </a:prstGeom>
          <a:noFill/>
          <a:ln>
            <a:noFill/>
          </a:ln>
        </p:spPr>
      </p:pic>
      <p:pic>
        <p:nvPicPr>
          <p:cNvPr id="259" name="Google Shape;259;p40"/>
          <p:cNvPicPr preferRelativeResize="0"/>
          <p:nvPr/>
        </p:nvPicPr>
        <p:blipFill>
          <a:blip r:embed="rId4">
            <a:alphaModFix/>
          </a:blip>
          <a:stretch>
            <a:fillRect/>
          </a:stretch>
        </p:blipFill>
        <p:spPr>
          <a:xfrm>
            <a:off x="7721776" y="1518998"/>
            <a:ext cx="1010025" cy="1698928"/>
          </a:xfrm>
          <a:prstGeom prst="rect">
            <a:avLst/>
          </a:prstGeom>
          <a:noFill/>
          <a:ln>
            <a:noFill/>
          </a:ln>
        </p:spPr>
      </p:pic>
      <p:pic>
        <p:nvPicPr>
          <p:cNvPr id="260" name="Google Shape;260;p40"/>
          <p:cNvPicPr preferRelativeResize="0"/>
          <p:nvPr/>
        </p:nvPicPr>
        <p:blipFill>
          <a:blip r:embed="rId5">
            <a:alphaModFix/>
          </a:blip>
          <a:stretch>
            <a:fillRect/>
          </a:stretch>
        </p:blipFill>
        <p:spPr>
          <a:xfrm>
            <a:off x="5029200" y="1244125"/>
            <a:ext cx="1973800" cy="1973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1"/>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latin typeface="Work Sans"/>
                <a:ea typeface="Work Sans"/>
                <a:cs typeface="Work Sans"/>
                <a:sym typeface="Work Sans"/>
              </a:rPr>
              <a:t>Student and Family Agreements</a:t>
            </a:r>
            <a:endParaRPr>
              <a:latin typeface="Work Sans"/>
              <a:ea typeface="Work Sans"/>
              <a:cs typeface="Work Sans"/>
              <a:sym typeface="Work Sans"/>
            </a:endParaRPr>
          </a:p>
        </p:txBody>
      </p:sp>
      <p:sp>
        <p:nvSpPr>
          <p:cNvPr id="266" name="Google Shape;266;p41"/>
          <p:cNvSpPr txBox="1"/>
          <p:nvPr/>
        </p:nvSpPr>
        <p:spPr>
          <a:xfrm>
            <a:off x="0" y="1219200"/>
            <a:ext cx="8546700" cy="3294600"/>
          </a:xfrm>
          <a:prstGeom prst="rect">
            <a:avLst/>
          </a:prstGeom>
          <a:noFill/>
          <a:ln>
            <a:noFill/>
          </a:ln>
        </p:spPr>
        <p:txBody>
          <a:bodyPr spcFirstLastPara="1" wrap="square" lIns="91425" tIns="91425" rIns="91425" bIns="91425" anchor="t" anchorCtr="0">
            <a:noAutofit/>
          </a:bodyPr>
          <a:lstStyle/>
          <a:p>
            <a:pPr marL="457200" lvl="0" indent="-317500" algn="l" rtl="0">
              <a:spcBef>
                <a:spcPts val="60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All students and adults are expected to fully participate in all aspects of the program.</a:t>
            </a:r>
            <a:br>
              <a:rPr lang="en-US">
                <a:solidFill>
                  <a:srgbClr val="4D5659"/>
                </a:solidFill>
                <a:latin typeface="Work Sans"/>
                <a:ea typeface="Work Sans"/>
                <a:cs typeface="Work Sans"/>
                <a:sym typeface="Work Sans"/>
              </a:rPr>
            </a:br>
            <a:endParaRPr>
              <a:solidFill>
                <a:srgbClr val="4D5659"/>
              </a:solidFill>
              <a:latin typeface="Work Sans"/>
              <a:ea typeface="Work Sans"/>
              <a:cs typeface="Work Sans"/>
              <a:sym typeface="Work Sans"/>
            </a:endParaRPr>
          </a:p>
          <a:p>
            <a:pPr marL="457200" lvl="0" indent="-317500" algn="l" rtl="0">
              <a:spcBef>
                <a:spcPts val="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Parents/guardians are responsible for picking up their child in Prince William Forest if they are too ill to hike, injured or need to be sent home because of a behavior violation. </a:t>
            </a:r>
            <a:br>
              <a:rPr lang="en-US">
                <a:solidFill>
                  <a:srgbClr val="4D5659"/>
                </a:solidFill>
                <a:latin typeface="Work Sans"/>
                <a:ea typeface="Work Sans"/>
                <a:cs typeface="Work Sans"/>
                <a:sym typeface="Work Sans"/>
              </a:rPr>
            </a:br>
            <a:endParaRPr>
              <a:solidFill>
                <a:srgbClr val="4D5659"/>
              </a:solidFill>
              <a:latin typeface="Work Sans"/>
              <a:ea typeface="Work Sans"/>
              <a:cs typeface="Work Sans"/>
              <a:sym typeface="Work Sans"/>
            </a:endParaRPr>
          </a:p>
          <a:p>
            <a:pPr marL="457200" lvl="0" indent="-317500" algn="l" rtl="0">
              <a:spcBef>
                <a:spcPts val="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Safe and inclusive behavior is important. Students are expected to follow all behavior guidelines. </a:t>
            </a:r>
            <a:r>
              <a:rPr lang="en-US" b="1">
                <a:solidFill>
                  <a:srgbClr val="4D5659"/>
                </a:solidFill>
                <a:latin typeface="Work Sans"/>
                <a:ea typeface="Work Sans"/>
                <a:cs typeface="Work Sans"/>
                <a:sym typeface="Work Sans"/>
              </a:rPr>
              <a:t>Students must review student expectations prior to the trip.</a:t>
            </a:r>
            <a:br>
              <a:rPr lang="en-US" b="1">
                <a:solidFill>
                  <a:srgbClr val="4D5659"/>
                </a:solidFill>
                <a:latin typeface="Work Sans"/>
                <a:ea typeface="Work Sans"/>
                <a:cs typeface="Work Sans"/>
                <a:sym typeface="Work Sans"/>
              </a:rPr>
            </a:br>
            <a:endParaRPr b="1">
              <a:solidFill>
                <a:srgbClr val="4D5659"/>
              </a:solidFill>
              <a:latin typeface="Work Sans"/>
              <a:ea typeface="Work Sans"/>
              <a:cs typeface="Work Sans"/>
              <a:sym typeface="Work Sans"/>
            </a:endParaRPr>
          </a:p>
          <a:p>
            <a:pPr marL="457200" lvl="0" indent="-317500" algn="l" rtl="0">
              <a:spcBef>
                <a:spcPts val="0"/>
              </a:spcBef>
              <a:spcAft>
                <a:spcPts val="0"/>
              </a:spcAft>
              <a:buClr>
                <a:srgbClr val="4D5659"/>
              </a:buClr>
              <a:buSzPts val="1400"/>
              <a:buFont typeface="Work Sans"/>
              <a:buChar char="●"/>
            </a:pPr>
            <a:r>
              <a:rPr lang="en-US" b="1">
                <a:solidFill>
                  <a:srgbClr val="4D5659"/>
                </a:solidFill>
              </a:rPr>
              <a:t>NatureBridge Cell Phone Policy:</a:t>
            </a:r>
            <a:endParaRPr b="1">
              <a:solidFill>
                <a:srgbClr val="4D5659"/>
              </a:solidFill>
            </a:endParaRPr>
          </a:p>
          <a:p>
            <a:pPr marL="914400" lvl="1" indent="-317500" algn="l" rtl="0">
              <a:spcBef>
                <a:spcPts val="0"/>
              </a:spcBef>
              <a:spcAft>
                <a:spcPts val="0"/>
              </a:spcAft>
              <a:buClr>
                <a:srgbClr val="4D5659"/>
              </a:buClr>
              <a:buSzPts val="1400"/>
              <a:buChar char="–"/>
            </a:pPr>
            <a:r>
              <a:rPr lang="en-US">
                <a:solidFill>
                  <a:srgbClr val="4D5659"/>
                </a:solidFill>
              </a:rPr>
              <a:t>Policy [4.16]</a:t>
            </a:r>
            <a:r>
              <a:rPr lang="en-US" b="1">
                <a:solidFill>
                  <a:srgbClr val="4D5659"/>
                </a:solidFill>
              </a:rPr>
              <a:t> </a:t>
            </a:r>
            <a:r>
              <a:rPr lang="en-US">
                <a:solidFill>
                  <a:srgbClr val="4D5659"/>
                </a:solidFill>
              </a:rPr>
              <a:t>When student participants are in learning groups with NatureBridge educators and school chaperones, cell phones should be set in airplane mode and used only for taking photos, video or specific school projects. When student participants are not in learning groups, any cell phone use will be supervised by teachers and chaperones. Student participants may not use cell phones in NatureBridge cabins, dining halls, or bathrooms.</a:t>
            </a:r>
            <a:endParaRPr b="1">
              <a:solidFill>
                <a:srgbClr val="4D5659"/>
              </a:solidFill>
              <a:latin typeface="Work Sans"/>
              <a:ea typeface="Work Sans"/>
              <a:cs typeface="Work Sans"/>
              <a:sym typeface="Work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2"/>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latin typeface="Work Sans"/>
                <a:ea typeface="Work Sans"/>
                <a:cs typeface="Work Sans"/>
                <a:sym typeface="Work Sans"/>
              </a:rPr>
              <a:t>Next Steps</a:t>
            </a:r>
            <a:endParaRPr>
              <a:latin typeface="Work Sans"/>
              <a:ea typeface="Work Sans"/>
              <a:cs typeface="Work Sans"/>
              <a:sym typeface="Work Sans"/>
            </a:endParaRPr>
          </a:p>
        </p:txBody>
      </p:sp>
      <p:sp>
        <p:nvSpPr>
          <p:cNvPr id="272" name="Google Shape;272;p42"/>
          <p:cNvSpPr txBox="1"/>
          <p:nvPr/>
        </p:nvSpPr>
        <p:spPr>
          <a:xfrm>
            <a:off x="0" y="1156600"/>
            <a:ext cx="8385900" cy="3723300"/>
          </a:xfrm>
          <a:prstGeom prst="rect">
            <a:avLst/>
          </a:prstGeom>
          <a:noFill/>
          <a:ln>
            <a:noFill/>
          </a:ln>
        </p:spPr>
        <p:txBody>
          <a:bodyPr spcFirstLastPara="1" wrap="square" lIns="91425" tIns="91425" rIns="91425" bIns="91425" anchor="t" anchorCtr="0">
            <a:noAutofit/>
          </a:bodyPr>
          <a:lstStyle/>
          <a:p>
            <a:pPr marL="457200" lvl="0" indent="-317500" algn="l" rtl="0">
              <a:spcBef>
                <a:spcPts val="36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Registration Forms:</a:t>
            </a:r>
            <a:endParaRPr>
              <a:solidFill>
                <a:srgbClr val="4D5659"/>
              </a:solidFill>
              <a:latin typeface="Work Sans"/>
              <a:ea typeface="Work Sans"/>
              <a:cs typeface="Work Sans"/>
              <a:sym typeface="Work Sans"/>
            </a:endParaRPr>
          </a:p>
          <a:p>
            <a:pPr marL="457200" lvl="0" indent="0" algn="l" rtl="0">
              <a:spcBef>
                <a:spcPts val="360"/>
              </a:spcBef>
              <a:spcAft>
                <a:spcPts val="0"/>
              </a:spcAft>
              <a:buNone/>
            </a:pPr>
            <a:r>
              <a:rPr lang="en-US">
                <a:solidFill>
                  <a:srgbClr val="4D5659"/>
                </a:solidFill>
                <a:latin typeface="Work Sans"/>
                <a:ea typeface="Work Sans"/>
                <a:cs typeface="Work Sans"/>
                <a:sym typeface="Work Sans"/>
              </a:rPr>
              <a:t>Your school’s group coordinator will give you a copy of the NatureBridge registration form.</a:t>
            </a:r>
            <a:br>
              <a:rPr lang="en-US">
                <a:solidFill>
                  <a:srgbClr val="4D5659"/>
                </a:solidFill>
                <a:latin typeface="Work Sans"/>
                <a:ea typeface="Work Sans"/>
                <a:cs typeface="Work Sans"/>
                <a:sym typeface="Work Sans"/>
              </a:rPr>
            </a:br>
            <a:endParaRPr>
              <a:solidFill>
                <a:srgbClr val="4D5659"/>
              </a:solidFill>
              <a:latin typeface="Work Sans"/>
              <a:ea typeface="Work Sans"/>
              <a:cs typeface="Work Sans"/>
              <a:sym typeface="Work Sans"/>
            </a:endParaRPr>
          </a:p>
          <a:p>
            <a:pPr marL="457200" lvl="0" indent="-317500" algn="l" rtl="0">
              <a:spcBef>
                <a:spcPts val="36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Modes of Communication:</a:t>
            </a:r>
            <a:endParaRPr>
              <a:solidFill>
                <a:srgbClr val="4D5659"/>
              </a:solidFill>
              <a:latin typeface="Work Sans"/>
              <a:ea typeface="Work Sans"/>
              <a:cs typeface="Work Sans"/>
              <a:sym typeface="Work Sans"/>
            </a:endParaRPr>
          </a:p>
          <a:p>
            <a:pPr marL="457200" lvl="0" indent="0" algn="l" rtl="0">
              <a:spcBef>
                <a:spcPts val="360"/>
              </a:spcBef>
              <a:spcAft>
                <a:spcPts val="0"/>
              </a:spcAft>
              <a:buNone/>
            </a:pPr>
            <a:r>
              <a:rPr lang="en-US">
                <a:solidFill>
                  <a:srgbClr val="4D5659"/>
                </a:solidFill>
                <a:latin typeface="Work Sans"/>
                <a:ea typeface="Work Sans"/>
                <a:cs typeface="Work Sans"/>
                <a:sym typeface="Work Sans"/>
              </a:rPr>
              <a:t>NatureBridge will be in direct contact with your school’s group coordinator. Please direct all questions to that individual.</a:t>
            </a:r>
            <a:br>
              <a:rPr lang="en-US">
                <a:solidFill>
                  <a:srgbClr val="4D5659"/>
                </a:solidFill>
                <a:latin typeface="Work Sans"/>
                <a:ea typeface="Work Sans"/>
                <a:cs typeface="Work Sans"/>
                <a:sym typeface="Work Sans"/>
              </a:rPr>
            </a:br>
            <a:endParaRPr>
              <a:solidFill>
                <a:srgbClr val="4D5659"/>
              </a:solidFill>
              <a:latin typeface="Work Sans"/>
              <a:ea typeface="Work Sans"/>
              <a:cs typeface="Work Sans"/>
              <a:sym typeface="Work Sans"/>
            </a:endParaRPr>
          </a:p>
          <a:p>
            <a:pPr marL="457200" lvl="0" indent="-317500" algn="l" rtl="0">
              <a:spcBef>
                <a:spcPts val="36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Timeline and Calendar:</a:t>
            </a:r>
            <a:endParaRPr>
              <a:solidFill>
                <a:srgbClr val="4D5659"/>
              </a:solidFill>
              <a:latin typeface="Work Sans"/>
              <a:ea typeface="Work Sans"/>
              <a:cs typeface="Work Sans"/>
              <a:sym typeface="Work Sans"/>
            </a:endParaRPr>
          </a:p>
          <a:p>
            <a:pPr marL="457200" lvl="0" indent="0" algn="l" rtl="0">
              <a:spcBef>
                <a:spcPts val="360"/>
              </a:spcBef>
              <a:spcAft>
                <a:spcPts val="0"/>
              </a:spcAft>
              <a:buNone/>
            </a:pPr>
            <a:r>
              <a:rPr lang="en-US">
                <a:solidFill>
                  <a:srgbClr val="4D5659"/>
                </a:solidFill>
                <a:latin typeface="Work Sans"/>
                <a:ea typeface="Work Sans"/>
                <a:cs typeface="Work Sans"/>
                <a:sym typeface="Work Sans"/>
              </a:rPr>
              <a:t>Please adhere to all deadlines dictated by your school’s group coordinator. This ensures that NatureBridge can provide the safest/highest quality program for your student.</a:t>
            </a:r>
            <a:br>
              <a:rPr lang="en-US">
                <a:solidFill>
                  <a:srgbClr val="4D5659"/>
                </a:solidFill>
                <a:latin typeface="Work Sans"/>
                <a:ea typeface="Work Sans"/>
                <a:cs typeface="Work Sans"/>
                <a:sym typeface="Work Sans"/>
              </a:rPr>
            </a:br>
            <a:endParaRPr>
              <a:solidFill>
                <a:srgbClr val="4D5659"/>
              </a:solidFill>
              <a:latin typeface="Work Sans"/>
              <a:ea typeface="Work Sans"/>
              <a:cs typeface="Work Sans"/>
              <a:sym typeface="Work Sans"/>
            </a:endParaRPr>
          </a:p>
          <a:p>
            <a:pPr marL="457200" lvl="0" indent="-317500" algn="l" rtl="0">
              <a:spcBef>
                <a:spcPts val="36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Visit NatureBridge’s website to learn more: </a:t>
            </a:r>
            <a:r>
              <a:rPr lang="en-US" u="sng">
                <a:solidFill>
                  <a:schemeClr val="hlink"/>
                </a:solidFill>
                <a:latin typeface="Work Sans"/>
                <a:ea typeface="Work Sans"/>
                <a:cs typeface="Work Sans"/>
                <a:sym typeface="Work Sans"/>
                <a:hlinkClick r:id="rId3"/>
              </a:rPr>
              <a:t>naturebridge.org/princewilliamforest</a:t>
            </a:r>
            <a:endParaRPr>
              <a:solidFill>
                <a:srgbClr val="4D5659"/>
              </a:solidFill>
              <a:latin typeface="Work Sans"/>
              <a:ea typeface="Work Sans"/>
              <a:cs typeface="Work Sans"/>
              <a:sym typeface="Work Sans"/>
            </a:endParaRPr>
          </a:p>
          <a:p>
            <a:pPr marL="457200" lvl="0" indent="0" algn="l" rtl="0">
              <a:spcBef>
                <a:spcPts val="360"/>
              </a:spcBef>
              <a:spcAft>
                <a:spcPts val="0"/>
              </a:spcAft>
              <a:buNone/>
            </a:pPr>
            <a:endParaRPr i="1">
              <a:solidFill>
                <a:srgbClr val="4D5659"/>
              </a:solidFill>
              <a:highlight>
                <a:srgbClr val="FFFF00"/>
              </a:highlight>
              <a:latin typeface="Work Sans"/>
              <a:ea typeface="Work Sans"/>
              <a:cs typeface="Work Sans"/>
              <a:sym typeface="Work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3"/>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latin typeface="Work Sans"/>
                <a:ea typeface="Work Sans"/>
                <a:cs typeface="Work Sans"/>
                <a:sym typeface="Work Sans"/>
              </a:rPr>
              <a:t>Emergency Contact Information</a:t>
            </a:r>
            <a:endParaRPr>
              <a:latin typeface="Work Sans"/>
              <a:ea typeface="Work Sans"/>
              <a:cs typeface="Work Sans"/>
              <a:sym typeface="Work Sans"/>
            </a:endParaRPr>
          </a:p>
        </p:txBody>
      </p:sp>
      <p:sp>
        <p:nvSpPr>
          <p:cNvPr id="278" name="Google Shape;278;p43"/>
          <p:cNvSpPr txBox="1"/>
          <p:nvPr/>
        </p:nvSpPr>
        <p:spPr>
          <a:xfrm>
            <a:off x="877725" y="1354400"/>
            <a:ext cx="62715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4D5659"/>
                </a:solidFill>
                <a:latin typeface="Work Sans"/>
                <a:ea typeface="Work Sans"/>
                <a:cs typeface="Work Sans"/>
                <a:sym typeface="Work Sans"/>
              </a:rPr>
              <a:t>Emergency Contact</a:t>
            </a:r>
            <a:br>
              <a:rPr lang="en-US" sz="1800">
                <a:solidFill>
                  <a:srgbClr val="4D5659"/>
                </a:solidFill>
                <a:latin typeface="Work Sans"/>
                <a:ea typeface="Work Sans"/>
                <a:cs typeface="Work Sans"/>
                <a:sym typeface="Work Sans"/>
              </a:rPr>
            </a:br>
            <a:r>
              <a:rPr lang="en-US" sz="1800">
                <a:solidFill>
                  <a:srgbClr val="4D5659"/>
                </a:solidFill>
                <a:latin typeface="Work Sans"/>
                <a:ea typeface="Work Sans"/>
                <a:cs typeface="Work Sans"/>
                <a:sym typeface="Work Sans"/>
              </a:rPr>
              <a:t/>
            </a:r>
            <a:br>
              <a:rPr lang="en-US" sz="1800">
                <a:solidFill>
                  <a:srgbClr val="4D5659"/>
                </a:solidFill>
                <a:latin typeface="Work Sans"/>
                <a:ea typeface="Work Sans"/>
                <a:cs typeface="Work Sans"/>
                <a:sym typeface="Work Sans"/>
              </a:rPr>
            </a:br>
            <a:r>
              <a:rPr lang="en-US" sz="1800">
                <a:solidFill>
                  <a:srgbClr val="4D5659"/>
                </a:solidFill>
                <a:latin typeface="Work Sans"/>
                <a:ea typeface="Work Sans"/>
                <a:cs typeface="Work Sans"/>
                <a:sym typeface="Work Sans"/>
              </a:rPr>
              <a:t>NatureBridge Cell Phone: 703-634-9041</a:t>
            </a:r>
            <a:br>
              <a:rPr lang="en-US" sz="1800">
                <a:solidFill>
                  <a:srgbClr val="4D5659"/>
                </a:solidFill>
                <a:latin typeface="Work Sans"/>
                <a:ea typeface="Work Sans"/>
                <a:cs typeface="Work Sans"/>
                <a:sym typeface="Work Sans"/>
              </a:rPr>
            </a:br>
            <a:r>
              <a:rPr lang="en-US" sz="1800">
                <a:solidFill>
                  <a:srgbClr val="4D5659"/>
                </a:solidFill>
                <a:latin typeface="Work Sans"/>
                <a:ea typeface="Work Sans"/>
                <a:cs typeface="Work Sans"/>
                <a:sym typeface="Work Sans"/>
              </a:rPr>
              <a:t>(Google Voice) </a:t>
            </a:r>
            <a:endParaRPr sz="1800">
              <a:solidFill>
                <a:srgbClr val="4D5659"/>
              </a:solidFill>
              <a:latin typeface="Work Sans"/>
              <a:ea typeface="Work Sans"/>
              <a:cs typeface="Work Sans"/>
              <a:sym typeface="Work Sans"/>
            </a:endParaRPr>
          </a:p>
          <a:p>
            <a:pPr marL="0" lvl="0" indent="0" algn="l" rtl="0">
              <a:spcBef>
                <a:spcPts val="0"/>
              </a:spcBef>
              <a:spcAft>
                <a:spcPts val="0"/>
              </a:spcAft>
              <a:buNone/>
            </a:pPr>
            <a:endParaRPr sz="1800">
              <a:solidFill>
                <a:srgbClr val="4D5659"/>
              </a:solidFill>
              <a:latin typeface="Work Sans"/>
              <a:ea typeface="Work Sans"/>
              <a:cs typeface="Work Sans"/>
              <a:sym typeface="Work Sans"/>
            </a:endParaRPr>
          </a:p>
          <a:p>
            <a:pPr marL="457200" lvl="0" indent="-342900" algn="l" rtl="0">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Will be answered by Jim Serfass or other NatureBridge staff member</a:t>
            </a:r>
            <a:br>
              <a:rPr lang="en-US" sz="1800">
                <a:solidFill>
                  <a:srgbClr val="4D5659"/>
                </a:solidFill>
                <a:latin typeface="Work Sans"/>
                <a:ea typeface="Work Sans"/>
                <a:cs typeface="Work Sans"/>
                <a:sym typeface="Work Sans"/>
              </a:rPr>
            </a:br>
            <a:endParaRPr sz="1800">
              <a:solidFill>
                <a:srgbClr val="4D5659"/>
              </a:solidFill>
              <a:latin typeface="Work Sans"/>
              <a:ea typeface="Work Sans"/>
              <a:cs typeface="Work Sans"/>
              <a:sym typeface="Work Sans"/>
            </a:endParaRPr>
          </a:p>
          <a:p>
            <a:pPr marL="457200" lvl="0" indent="-342900" algn="l" rtl="0">
              <a:spcBef>
                <a:spcPts val="0"/>
              </a:spcBef>
              <a:spcAft>
                <a:spcPts val="0"/>
              </a:spcAft>
              <a:buClr>
                <a:srgbClr val="4D5659"/>
              </a:buClr>
              <a:buSzPts val="1800"/>
              <a:buFont typeface="Work Sans"/>
              <a:buChar char="●"/>
            </a:pPr>
            <a:r>
              <a:rPr lang="en-US" sz="1800">
                <a:solidFill>
                  <a:srgbClr val="4D5659"/>
                </a:solidFill>
                <a:highlight>
                  <a:srgbClr val="FFFF00"/>
                </a:highlight>
                <a:latin typeface="Work Sans"/>
                <a:ea typeface="Work Sans"/>
                <a:cs typeface="Work Sans"/>
                <a:sym typeface="Work Sans"/>
              </a:rPr>
              <a:t>Contact Group Coordinator for non-emergencies</a:t>
            </a:r>
            <a:r>
              <a:rPr lang="en-US" sz="2400">
                <a:solidFill>
                  <a:srgbClr val="6BA537"/>
                </a:solidFill>
              </a:rPr>
              <a:t/>
            </a:r>
            <a:br>
              <a:rPr lang="en-US" sz="2400">
                <a:solidFill>
                  <a:srgbClr val="6BA537"/>
                </a:solidFill>
              </a:rPr>
            </a:br>
            <a:r>
              <a:rPr lang="en-US" sz="2400">
                <a:solidFill>
                  <a:srgbClr val="6BA537"/>
                </a:solidFill>
              </a:rPr>
              <a:t/>
            </a:r>
            <a:br>
              <a:rPr lang="en-US" sz="2400">
                <a:solidFill>
                  <a:srgbClr val="6BA537"/>
                </a:solidFill>
              </a:rPr>
            </a:b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4"/>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latin typeface="Work Sans"/>
                <a:ea typeface="Work Sans"/>
                <a:cs typeface="Work Sans"/>
                <a:sym typeface="Work Sans"/>
              </a:rPr>
              <a:t>Questions?</a:t>
            </a:r>
            <a:endParaRPr>
              <a:latin typeface="Work Sans"/>
              <a:ea typeface="Work Sans"/>
              <a:cs typeface="Work Sans"/>
              <a:sym typeface="Work Sans"/>
            </a:endParaRPr>
          </a:p>
        </p:txBody>
      </p:sp>
      <p:pic>
        <p:nvPicPr>
          <p:cNvPr id="284" name="Google Shape;284;p44"/>
          <p:cNvPicPr preferRelativeResize="0"/>
          <p:nvPr/>
        </p:nvPicPr>
        <p:blipFill>
          <a:blip r:embed="rId3">
            <a:alphaModFix/>
          </a:blip>
          <a:stretch>
            <a:fillRect/>
          </a:stretch>
        </p:blipFill>
        <p:spPr>
          <a:xfrm>
            <a:off x="3520700" y="1138650"/>
            <a:ext cx="5441155" cy="3627427"/>
          </a:xfrm>
          <a:prstGeom prst="rect">
            <a:avLst/>
          </a:prstGeom>
          <a:noFill/>
          <a:ln>
            <a:noFill/>
          </a:ln>
        </p:spPr>
      </p:pic>
      <p:sp>
        <p:nvSpPr>
          <p:cNvPr id="285" name="Google Shape;285;p44"/>
          <p:cNvSpPr txBox="1"/>
          <p:nvPr/>
        </p:nvSpPr>
        <p:spPr>
          <a:xfrm>
            <a:off x="199750" y="1742600"/>
            <a:ext cx="2893200" cy="24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4D5659"/>
                </a:solidFill>
                <a:latin typeface="Work Sans"/>
                <a:ea typeface="Work Sans"/>
                <a:cs typeface="Work Sans"/>
                <a:sym typeface="Work Sans"/>
              </a:rPr>
              <a:t>NatureBridge looks forward to welcoming your school to Prince William Forest!</a:t>
            </a:r>
            <a:endParaRPr sz="2400">
              <a:solidFill>
                <a:srgbClr val="4D5659"/>
              </a:solidFill>
              <a:latin typeface="Work Sans"/>
              <a:ea typeface="Work Sans"/>
              <a:cs typeface="Work Sans"/>
              <a:sym typeface="Work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7"/>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latin typeface="Work Sans"/>
                <a:ea typeface="Work Sans"/>
                <a:cs typeface="Work Sans"/>
                <a:sym typeface="Work Sans"/>
              </a:rPr>
              <a:t>Overview</a:t>
            </a:r>
            <a:endParaRPr>
              <a:latin typeface="Work Sans"/>
              <a:ea typeface="Work Sans"/>
              <a:cs typeface="Work Sans"/>
              <a:sym typeface="Work Sans"/>
            </a:endParaRPr>
          </a:p>
        </p:txBody>
      </p:sp>
      <p:sp>
        <p:nvSpPr>
          <p:cNvPr id="155" name="Google Shape;155;p27"/>
          <p:cNvSpPr txBox="1"/>
          <p:nvPr/>
        </p:nvSpPr>
        <p:spPr>
          <a:xfrm>
            <a:off x="264800" y="1371500"/>
            <a:ext cx="4307100" cy="3305700"/>
          </a:xfrm>
          <a:prstGeom prst="rect">
            <a:avLst/>
          </a:prstGeom>
          <a:noFill/>
          <a:ln>
            <a:noFill/>
          </a:ln>
        </p:spPr>
        <p:txBody>
          <a:bodyPr spcFirstLastPara="1" wrap="square" lIns="91425" tIns="45700" rIns="91425" bIns="45700" anchor="t" anchorCtr="0">
            <a:noAutofit/>
          </a:bodyPr>
          <a:lstStyle/>
          <a:p>
            <a:pPr marL="0" lvl="0" indent="0" algn="r" rtl="0">
              <a:spcBef>
                <a:spcPts val="480"/>
              </a:spcBef>
              <a:spcAft>
                <a:spcPts val="0"/>
              </a:spcAft>
              <a:buNone/>
            </a:pPr>
            <a:endParaRPr sz="1800">
              <a:solidFill>
                <a:srgbClr val="6DA838"/>
              </a:solidFill>
            </a:endParaRPr>
          </a:p>
          <a:p>
            <a:pPr marL="457200" lvl="0" indent="-342900" algn="l" rtl="0">
              <a:spcBef>
                <a:spcPts val="48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About NatureBridge</a:t>
            </a:r>
            <a:br>
              <a:rPr lang="en-US" sz="1800">
                <a:solidFill>
                  <a:srgbClr val="4D5659"/>
                </a:solidFill>
                <a:latin typeface="Work Sans"/>
                <a:ea typeface="Work Sans"/>
                <a:cs typeface="Work Sans"/>
                <a:sym typeface="Work Sans"/>
              </a:rPr>
            </a:br>
            <a:r>
              <a:rPr lang="en-US" sz="1800">
                <a:solidFill>
                  <a:srgbClr val="4D5659"/>
                </a:solidFill>
                <a:latin typeface="Work Sans"/>
                <a:ea typeface="Work Sans"/>
                <a:cs typeface="Work Sans"/>
                <a:sym typeface="Work Sans"/>
              </a:rPr>
              <a:t>			</a:t>
            </a:r>
            <a:endParaRPr sz="1800">
              <a:solidFill>
                <a:srgbClr val="4D5659"/>
              </a:solidFill>
              <a:latin typeface="Work Sans"/>
              <a:ea typeface="Work Sans"/>
              <a:cs typeface="Work Sans"/>
              <a:sym typeface="Work Sans"/>
            </a:endParaRPr>
          </a:p>
          <a:p>
            <a:pPr marL="457200" lvl="0" indent="-342900" algn="l" rtl="0">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Prince William Forest’s Classroom	</a:t>
            </a:r>
            <a:br>
              <a:rPr lang="en-US" sz="1800">
                <a:solidFill>
                  <a:srgbClr val="4D5659"/>
                </a:solidFill>
                <a:latin typeface="Work Sans"/>
                <a:ea typeface="Work Sans"/>
                <a:cs typeface="Work Sans"/>
                <a:sym typeface="Work Sans"/>
              </a:rPr>
            </a:br>
            <a:r>
              <a:rPr lang="en-US" sz="1800">
                <a:solidFill>
                  <a:srgbClr val="4D5659"/>
                </a:solidFill>
                <a:latin typeface="Work Sans"/>
                <a:ea typeface="Work Sans"/>
                <a:cs typeface="Work Sans"/>
                <a:sym typeface="Work Sans"/>
              </a:rPr>
              <a:t>		</a:t>
            </a:r>
            <a:endParaRPr sz="1800">
              <a:solidFill>
                <a:srgbClr val="4D5659"/>
              </a:solidFill>
              <a:latin typeface="Work Sans"/>
              <a:ea typeface="Work Sans"/>
              <a:cs typeface="Work Sans"/>
              <a:sym typeface="Work Sans"/>
            </a:endParaRPr>
          </a:p>
          <a:p>
            <a:pPr marL="457200" lvl="0" indent="-342900" algn="l" rtl="0">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A Typical Day at NatureBridge</a:t>
            </a:r>
            <a:br>
              <a:rPr lang="en-US" sz="1800">
                <a:solidFill>
                  <a:srgbClr val="4D5659"/>
                </a:solidFill>
                <a:latin typeface="Work Sans"/>
                <a:ea typeface="Work Sans"/>
                <a:cs typeface="Work Sans"/>
                <a:sym typeface="Work Sans"/>
              </a:rPr>
            </a:br>
            <a:endParaRPr sz="1800">
              <a:solidFill>
                <a:srgbClr val="4D5659"/>
              </a:solidFill>
              <a:latin typeface="Work Sans"/>
              <a:ea typeface="Work Sans"/>
              <a:cs typeface="Work Sans"/>
              <a:sym typeface="Work Sans"/>
            </a:endParaRPr>
          </a:p>
          <a:p>
            <a:pPr marL="457200" lvl="0" indent="-342900" algn="l" rtl="0">
              <a:spcBef>
                <a:spcPts val="0"/>
              </a:spcBef>
              <a:spcAft>
                <a:spcPts val="0"/>
              </a:spcAft>
              <a:buClr>
                <a:srgbClr val="4D5659"/>
              </a:buClr>
              <a:buSzPts val="1800"/>
              <a:buChar char="●"/>
            </a:pPr>
            <a:r>
              <a:rPr lang="en-US" sz="1800">
                <a:solidFill>
                  <a:srgbClr val="4D5659"/>
                </a:solidFill>
                <a:latin typeface="Work Sans"/>
                <a:ea typeface="Work Sans"/>
                <a:cs typeface="Work Sans"/>
                <a:sym typeface="Work Sans"/>
              </a:rPr>
              <a:t>Learning Groups	</a:t>
            </a:r>
            <a:r>
              <a:rPr lang="en-US" sz="1800">
                <a:solidFill>
                  <a:srgbClr val="6DA838"/>
                </a:solidFill>
              </a:rPr>
              <a:t>			</a:t>
            </a:r>
            <a:endParaRPr sz="2400">
              <a:solidFill>
                <a:srgbClr val="6DA838"/>
              </a:solidFill>
            </a:endParaRPr>
          </a:p>
        </p:txBody>
      </p:sp>
      <p:sp>
        <p:nvSpPr>
          <p:cNvPr id="156" name="Google Shape;156;p27"/>
          <p:cNvSpPr txBox="1"/>
          <p:nvPr/>
        </p:nvSpPr>
        <p:spPr>
          <a:xfrm>
            <a:off x="4815900" y="1391350"/>
            <a:ext cx="4150500" cy="317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4D5659"/>
              </a:solidFill>
              <a:latin typeface="Work Sans"/>
              <a:ea typeface="Work Sans"/>
              <a:cs typeface="Work Sans"/>
              <a:sym typeface="Work Sans"/>
            </a:endParaRPr>
          </a:p>
          <a:p>
            <a:pPr marL="457200" lvl="0" indent="-342900" algn="l" rtl="0">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Lodging &amp; Dining</a:t>
            </a:r>
            <a:br>
              <a:rPr lang="en-US" sz="1800">
                <a:solidFill>
                  <a:srgbClr val="4D5659"/>
                </a:solidFill>
                <a:latin typeface="Work Sans"/>
                <a:ea typeface="Work Sans"/>
                <a:cs typeface="Work Sans"/>
                <a:sym typeface="Work Sans"/>
              </a:rPr>
            </a:br>
            <a:endParaRPr sz="1800">
              <a:solidFill>
                <a:srgbClr val="4D5659"/>
              </a:solidFill>
              <a:latin typeface="Work Sans"/>
              <a:ea typeface="Work Sans"/>
              <a:cs typeface="Work Sans"/>
              <a:sym typeface="Work Sans"/>
            </a:endParaRPr>
          </a:p>
          <a:p>
            <a:pPr marL="457200" lvl="0" indent="-342900" algn="l" rtl="0">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What to Bring</a:t>
            </a:r>
            <a:br>
              <a:rPr lang="en-US" sz="1800">
                <a:solidFill>
                  <a:srgbClr val="4D5659"/>
                </a:solidFill>
                <a:latin typeface="Work Sans"/>
                <a:ea typeface="Work Sans"/>
                <a:cs typeface="Work Sans"/>
                <a:sym typeface="Work Sans"/>
              </a:rPr>
            </a:br>
            <a:endParaRPr sz="1800">
              <a:solidFill>
                <a:srgbClr val="4D5659"/>
              </a:solidFill>
              <a:latin typeface="Work Sans"/>
              <a:ea typeface="Work Sans"/>
              <a:cs typeface="Work Sans"/>
              <a:sym typeface="Work Sans"/>
            </a:endParaRPr>
          </a:p>
          <a:p>
            <a:pPr marL="457200" lvl="0" indent="-342900" algn="l" rtl="0">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Student and Family Agreements</a:t>
            </a:r>
            <a:br>
              <a:rPr lang="en-US" sz="1800">
                <a:solidFill>
                  <a:srgbClr val="4D5659"/>
                </a:solidFill>
                <a:latin typeface="Work Sans"/>
                <a:ea typeface="Work Sans"/>
                <a:cs typeface="Work Sans"/>
                <a:sym typeface="Work Sans"/>
              </a:rPr>
            </a:br>
            <a:endParaRPr sz="1800">
              <a:solidFill>
                <a:srgbClr val="4D5659"/>
              </a:solidFill>
              <a:latin typeface="Work Sans"/>
              <a:ea typeface="Work Sans"/>
              <a:cs typeface="Work Sans"/>
              <a:sym typeface="Work Sans"/>
            </a:endParaRPr>
          </a:p>
          <a:p>
            <a:pPr marL="457200" lvl="0" indent="-342900" algn="l" rtl="0">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Next Steps</a:t>
            </a:r>
            <a:endParaRPr sz="1800">
              <a:solidFill>
                <a:srgbClr val="4D5659"/>
              </a:solidFill>
              <a:latin typeface="Work Sans"/>
              <a:ea typeface="Work Sans"/>
              <a:cs typeface="Work Sans"/>
              <a:sym typeface="Work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8"/>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latin typeface="Work Sans"/>
                <a:ea typeface="Work Sans"/>
                <a:cs typeface="Work Sans"/>
                <a:sym typeface="Work Sans"/>
              </a:rPr>
              <a:t>About NatureBridge</a:t>
            </a:r>
            <a:endParaRPr>
              <a:latin typeface="Work Sans"/>
              <a:ea typeface="Work Sans"/>
              <a:cs typeface="Work Sans"/>
              <a:sym typeface="Work Sans"/>
            </a:endParaRPr>
          </a:p>
        </p:txBody>
      </p:sp>
      <p:pic>
        <p:nvPicPr>
          <p:cNvPr id="162" name="Google Shape;162;p28">
            <a:hlinkClick r:id="rId3"/>
          </p:cNvPr>
          <p:cNvPicPr preferRelativeResize="0"/>
          <p:nvPr/>
        </p:nvPicPr>
        <p:blipFill rotWithShape="1">
          <a:blip r:embed="rId4">
            <a:alphaModFix/>
          </a:blip>
          <a:srcRect l="852" r="1107"/>
          <a:stretch/>
        </p:blipFill>
        <p:spPr>
          <a:xfrm>
            <a:off x="213800" y="1374425"/>
            <a:ext cx="5409851" cy="3099425"/>
          </a:xfrm>
          <a:prstGeom prst="rect">
            <a:avLst/>
          </a:prstGeom>
          <a:noFill/>
          <a:ln>
            <a:noFill/>
          </a:ln>
        </p:spPr>
      </p:pic>
      <p:sp>
        <p:nvSpPr>
          <p:cNvPr id="163" name="Google Shape;163;p28"/>
          <p:cNvSpPr txBox="1"/>
          <p:nvPr/>
        </p:nvSpPr>
        <p:spPr>
          <a:xfrm>
            <a:off x="5878300" y="1514475"/>
            <a:ext cx="2939100" cy="26085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Nonprofit organization, founded in 1971</a:t>
            </a:r>
            <a:endParaRPr>
              <a:solidFill>
                <a:srgbClr val="4D5659"/>
              </a:solidFill>
              <a:latin typeface="Work Sans"/>
              <a:ea typeface="Work Sans"/>
              <a:cs typeface="Work Sans"/>
              <a:sym typeface="Work Sans"/>
            </a:endParaRPr>
          </a:p>
          <a:p>
            <a:pPr marL="457200" lvl="0" indent="-317500" algn="l" rtl="0">
              <a:lnSpc>
                <a:spcPct val="115000"/>
              </a:lnSpc>
              <a:spcBef>
                <a:spcPts val="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Partner of the National Park Service</a:t>
            </a:r>
            <a:endParaRPr>
              <a:solidFill>
                <a:srgbClr val="4D5659"/>
              </a:solidFill>
              <a:latin typeface="Work Sans"/>
              <a:ea typeface="Work Sans"/>
              <a:cs typeface="Work Sans"/>
              <a:sym typeface="Work Sans"/>
            </a:endParaRPr>
          </a:p>
          <a:p>
            <a:pPr marL="457200" lvl="0" indent="-317500" algn="l" rtl="0">
              <a:lnSpc>
                <a:spcPct val="115000"/>
              </a:lnSpc>
              <a:spcBef>
                <a:spcPts val="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Campuses include: Golden Gate, Yosemite and Olympic</a:t>
            </a:r>
            <a:endParaRPr>
              <a:solidFill>
                <a:srgbClr val="4D5659"/>
              </a:solidFill>
              <a:latin typeface="Work Sans"/>
              <a:ea typeface="Work Sans"/>
              <a:cs typeface="Work Sans"/>
              <a:sym typeface="Work Sans"/>
            </a:endParaRPr>
          </a:p>
          <a:p>
            <a:pPr marL="457200" lvl="0" indent="-317500" algn="l" rtl="0">
              <a:lnSpc>
                <a:spcPct val="115000"/>
              </a:lnSpc>
              <a:spcBef>
                <a:spcPts val="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Welcomes over 600 schools and 30,000 students each year</a:t>
            </a:r>
            <a:endParaRPr>
              <a:solidFill>
                <a:srgbClr val="4D5659"/>
              </a:solidFill>
              <a:latin typeface="Work Sans"/>
              <a:ea typeface="Work Sans"/>
              <a:cs typeface="Work Sans"/>
              <a:sym typeface="Work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29"/>
          <p:cNvPicPr preferRelativeResize="0"/>
          <p:nvPr/>
        </p:nvPicPr>
        <p:blipFill>
          <a:blip r:embed="rId3">
            <a:alphaModFix/>
          </a:blip>
          <a:stretch>
            <a:fillRect/>
          </a:stretch>
        </p:blipFill>
        <p:spPr>
          <a:xfrm>
            <a:off x="392075" y="1034663"/>
            <a:ext cx="5596278" cy="4067063"/>
          </a:xfrm>
          <a:prstGeom prst="rect">
            <a:avLst/>
          </a:prstGeom>
          <a:noFill/>
          <a:ln>
            <a:noFill/>
          </a:ln>
        </p:spPr>
      </p:pic>
      <p:sp>
        <p:nvSpPr>
          <p:cNvPr id="169" name="Google Shape;169;p29"/>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latin typeface="Work Sans"/>
                <a:ea typeface="Work Sans"/>
                <a:cs typeface="Work Sans"/>
                <a:sym typeface="Work Sans"/>
              </a:rPr>
              <a:t>Prince William Forest</a:t>
            </a:r>
            <a:endParaRPr>
              <a:latin typeface="Work Sans"/>
              <a:ea typeface="Work Sans"/>
              <a:cs typeface="Work Sans"/>
              <a:sym typeface="Work Sans"/>
            </a:endParaRPr>
          </a:p>
        </p:txBody>
      </p:sp>
      <p:sp>
        <p:nvSpPr>
          <p:cNvPr id="170" name="Google Shape;170;p29"/>
          <p:cNvSpPr/>
          <p:nvPr/>
        </p:nvSpPr>
        <p:spPr>
          <a:xfrm>
            <a:off x="2651313" y="2848675"/>
            <a:ext cx="299466" cy="224599"/>
          </a:xfrm>
          <a:custGeom>
            <a:avLst/>
            <a:gdLst/>
            <a:ahLst/>
            <a:cxnLst/>
            <a:rect l="l" t="t" r="r" b="b"/>
            <a:pathLst>
              <a:path w="304800" h="228600" extrusionOk="0">
                <a:moveTo>
                  <a:pt x="0" y="87317"/>
                </a:moveTo>
                <a:lnTo>
                  <a:pt x="116424" y="87318"/>
                </a:lnTo>
                <a:lnTo>
                  <a:pt x="152400" y="0"/>
                </a:lnTo>
                <a:lnTo>
                  <a:pt x="188376" y="87318"/>
                </a:lnTo>
                <a:lnTo>
                  <a:pt x="304800" y="87317"/>
                </a:lnTo>
                <a:lnTo>
                  <a:pt x="210611" y="141282"/>
                </a:lnTo>
                <a:lnTo>
                  <a:pt x="246588" y="228599"/>
                </a:lnTo>
                <a:lnTo>
                  <a:pt x="152400" y="174634"/>
                </a:lnTo>
                <a:lnTo>
                  <a:pt x="58212" y="228599"/>
                </a:lnTo>
                <a:lnTo>
                  <a:pt x="94189" y="141282"/>
                </a:lnTo>
                <a:lnTo>
                  <a:pt x="0" y="87317"/>
                </a:lnTo>
                <a:close/>
              </a:path>
            </a:pathLst>
          </a:custGeom>
          <a:solidFill>
            <a:schemeClr val="accent6"/>
          </a:solidFill>
          <a:ln w="254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EB Garamond"/>
              <a:ea typeface="EB Garamond"/>
              <a:cs typeface="EB Garamond"/>
              <a:sym typeface="EB Garamond"/>
            </a:endParaRPr>
          </a:p>
        </p:txBody>
      </p:sp>
      <p:sp>
        <p:nvSpPr>
          <p:cNvPr id="171" name="Google Shape;171;p29"/>
          <p:cNvSpPr txBox="1"/>
          <p:nvPr/>
        </p:nvSpPr>
        <p:spPr>
          <a:xfrm>
            <a:off x="6341800" y="1656225"/>
            <a:ext cx="2627100" cy="25050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Only 35 miles south of Washington D.C.</a:t>
            </a:r>
            <a:br>
              <a:rPr lang="en-US">
                <a:solidFill>
                  <a:srgbClr val="4D5659"/>
                </a:solidFill>
                <a:latin typeface="Work Sans"/>
                <a:ea typeface="Work Sans"/>
                <a:cs typeface="Work Sans"/>
                <a:sym typeface="Work Sans"/>
              </a:rPr>
            </a:br>
            <a:endParaRPr>
              <a:solidFill>
                <a:srgbClr val="4D5659"/>
              </a:solidFill>
              <a:latin typeface="Work Sans"/>
              <a:ea typeface="Work Sans"/>
              <a:cs typeface="Work Sans"/>
              <a:sym typeface="Work Sans"/>
            </a:endParaRPr>
          </a:p>
          <a:p>
            <a:pPr marL="457200" lvl="0" indent="-317500" algn="l" rtl="0">
              <a:spcBef>
                <a:spcPts val="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15,000 acres of piedmont forest</a:t>
            </a:r>
            <a:br>
              <a:rPr lang="en-US">
                <a:solidFill>
                  <a:srgbClr val="4D5659"/>
                </a:solidFill>
                <a:latin typeface="Work Sans"/>
                <a:ea typeface="Work Sans"/>
                <a:cs typeface="Work Sans"/>
                <a:sym typeface="Work Sans"/>
              </a:rPr>
            </a:br>
            <a:endParaRPr>
              <a:solidFill>
                <a:srgbClr val="4D5659"/>
              </a:solidFill>
              <a:latin typeface="Work Sans"/>
              <a:ea typeface="Work Sans"/>
              <a:cs typeface="Work Sans"/>
              <a:sym typeface="Work Sans"/>
            </a:endParaRPr>
          </a:p>
          <a:p>
            <a:pPr marL="457200" lvl="0" indent="-317500" algn="l" rtl="0">
              <a:spcBef>
                <a:spcPts val="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Pristine streams, waterfalls, 37 miles of trails</a:t>
            </a:r>
            <a:endParaRPr>
              <a:solidFill>
                <a:srgbClr val="4D5659"/>
              </a:solidFill>
              <a:latin typeface="Work Sans"/>
              <a:ea typeface="Work Sans"/>
              <a:cs typeface="Work Sans"/>
              <a:sym typeface="Work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0"/>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latin typeface="Work Sans"/>
                <a:ea typeface="Work Sans"/>
                <a:cs typeface="Work Sans"/>
                <a:sym typeface="Work Sans"/>
              </a:rPr>
              <a:t>Prince William Forest’s Classroom</a:t>
            </a:r>
            <a:endParaRPr>
              <a:latin typeface="Work Sans"/>
              <a:ea typeface="Work Sans"/>
              <a:cs typeface="Work Sans"/>
              <a:sym typeface="Work Sans"/>
            </a:endParaRPr>
          </a:p>
        </p:txBody>
      </p:sp>
      <p:pic>
        <p:nvPicPr>
          <p:cNvPr id="177" name="Google Shape;177;p30" descr="DSC_1612.JPG"/>
          <p:cNvPicPr preferRelativeResize="0"/>
          <p:nvPr/>
        </p:nvPicPr>
        <p:blipFill rotWithShape="1">
          <a:blip r:embed="rId3">
            <a:alphaModFix/>
          </a:blip>
          <a:srcRect/>
          <a:stretch/>
        </p:blipFill>
        <p:spPr>
          <a:xfrm>
            <a:off x="101575" y="1070900"/>
            <a:ext cx="3155625" cy="2098102"/>
          </a:xfrm>
          <a:prstGeom prst="rect">
            <a:avLst/>
          </a:prstGeom>
          <a:noFill/>
          <a:ln>
            <a:noFill/>
          </a:ln>
        </p:spPr>
      </p:pic>
      <p:sp>
        <p:nvSpPr>
          <p:cNvPr id="178" name="Google Shape;178;p30"/>
          <p:cNvSpPr txBox="1"/>
          <p:nvPr/>
        </p:nvSpPr>
        <p:spPr>
          <a:xfrm>
            <a:off x="255725" y="3132200"/>
            <a:ext cx="2591700" cy="48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rgbClr val="4D5659"/>
                </a:solidFill>
                <a:latin typeface="Work Sans"/>
                <a:ea typeface="Work Sans"/>
                <a:cs typeface="Work Sans"/>
                <a:sym typeface="Work Sans"/>
              </a:rPr>
              <a:t>Environmental Science</a:t>
            </a:r>
            <a:endParaRPr b="1">
              <a:solidFill>
                <a:srgbClr val="4D5659"/>
              </a:solidFill>
              <a:latin typeface="Work Sans"/>
              <a:ea typeface="Work Sans"/>
              <a:cs typeface="Work Sans"/>
              <a:sym typeface="Work Sans"/>
            </a:endParaRPr>
          </a:p>
        </p:txBody>
      </p:sp>
      <p:pic>
        <p:nvPicPr>
          <p:cNvPr id="179" name="Google Shape;179;p30"/>
          <p:cNvPicPr preferRelativeResize="0"/>
          <p:nvPr/>
        </p:nvPicPr>
        <p:blipFill>
          <a:blip r:embed="rId4">
            <a:alphaModFix/>
          </a:blip>
          <a:stretch>
            <a:fillRect/>
          </a:stretch>
        </p:blipFill>
        <p:spPr>
          <a:xfrm>
            <a:off x="5856200" y="1048375"/>
            <a:ext cx="3155625" cy="2103750"/>
          </a:xfrm>
          <a:prstGeom prst="rect">
            <a:avLst/>
          </a:prstGeom>
          <a:noFill/>
          <a:ln>
            <a:noFill/>
          </a:ln>
        </p:spPr>
      </p:pic>
      <p:pic>
        <p:nvPicPr>
          <p:cNvPr id="180" name="Google Shape;180;p30"/>
          <p:cNvPicPr preferRelativeResize="0"/>
          <p:nvPr/>
        </p:nvPicPr>
        <p:blipFill>
          <a:blip r:embed="rId5">
            <a:alphaModFix/>
          </a:blip>
          <a:stretch>
            <a:fillRect/>
          </a:stretch>
        </p:blipFill>
        <p:spPr>
          <a:xfrm>
            <a:off x="3016750" y="2550076"/>
            <a:ext cx="3261750" cy="2173149"/>
          </a:xfrm>
          <a:prstGeom prst="rect">
            <a:avLst/>
          </a:prstGeom>
          <a:noFill/>
          <a:ln>
            <a:noFill/>
          </a:ln>
        </p:spPr>
      </p:pic>
      <p:sp>
        <p:nvSpPr>
          <p:cNvPr id="181" name="Google Shape;181;p30"/>
          <p:cNvSpPr txBox="1"/>
          <p:nvPr/>
        </p:nvSpPr>
        <p:spPr>
          <a:xfrm>
            <a:off x="6354700" y="3169000"/>
            <a:ext cx="2746500" cy="48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rgbClr val="4D5659"/>
                </a:solidFill>
                <a:latin typeface="Work Sans"/>
                <a:ea typeface="Work Sans"/>
                <a:cs typeface="Work Sans"/>
                <a:sym typeface="Work Sans"/>
              </a:rPr>
              <a:t>Team Building &amp; </a:t>
            </a:r>
            <a:endParaRPr b="1">
              <a:solidFill>
                <a:srgbClr val="4D5659"/>
              </a:solidFill>
              <a:latin typeface="Work Sans"/>
              <a:ea typeface="Work Sans"/>
              <a:cs typeface="Work Sans"/>
              <a:sym typeface="Work Sans"/>
            </a:endParaRPr>
          </a:p>
          <a:p>
            <a:pPr marL="0" lvl="0" indent="0" algn="ctr" rtl="0">
              <a:spcBef>
                <a:spcPts val="0"/>
              </a:spcBef>
              <a:spcAft>
                <a:spcPts val="0"/>
              </a:spcAft>
              <a:buNone/>
            </a:pPr>
            <a:r>
              <a:rPr lang="en-US" b="1">
                <a:solidFill>
                  <a:srgbClr val="4D5659"/>
                </a:solidFill>
                <a:latin typeface="Work Sans"/>
                <a:ea typeface="Work Sans"/>
                <a:cs typeface="Work Sans"/>
                <a:sym typeface="Work Sans"/>
              </a:rPr>
              <a:t>Self-Reflection</a:t>
            </a:r>
            <a:r>
              <a:rPr lang="en-US" b="1">
                <a:solidFill>
                  <a:srgbClr val="4D5659"/>
                </a:solidFill>
              </a:rPr>
              <a:t> </a:t>
            </a:r>
            <a:endParaRPr b="1">
              <a:solidFill>
                <a:srgbClr val="4D5659"/>
              </a:solidFill>
            </a:endParaRPr>
          </a:p>
        </p:txBody>
      </p:sp>
      <p:sp>
        <p:nvSpPr>
          <p:cNvPr id="182" name="Google Shape;182;p30"/>
          <p:cNvSpPr txBox="1"/>
          <p:nvPr/>
        </p:nvSpPr>
        <p:spPr>
          <a:xfrm>
            <a:off x="3427975" y="4733100"/>
            <a:ext cx="2591700" cy="48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rgbClr val="4D5659"/>
                </a:solidFill>
                <a:latin typeface="Work Sans"/>
                <a:ea typeface="Work Sans"/>
                <a:cs typeface="Work Sans"/>
                <a:sym typeface="Work Sans"/>
              </a:rPr>
              <a:t>Experiencing the Outdoors</a:t>
            </a:r>
            <a:endParaRPr b="1">
              <a:solidFill>
                <a:srgbClr val="4D5659"/>
              </a:solidFill>
              <a:latin typeface="Work Sans"/>
              <a:ea typeface="Work Sans"/>
              <a:cs typeface="Work Sans"/>
              <a:sym typeface="Work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1"/>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latin typeface="Work Sans"/>
                <a:ea typeface="Work Sans"/>
                <a:cs typeface="Work Sans"/>
                <a:sym typeface="Work Sans"/>
              </a:rPr>
              <a:t>Sample Day</a:t>
            </a:r>
            <a:endParaRPr>
              <a:latin typeface="Work Sans"/>
              <a:ea typeface="Work Sans"/>
              <a:cs typeface="Work Sans"/>
              <a:sym typeface="Work Sans"/>
            </a:endParaRPr>
          </a:p>
        </p:txBody>
      </p:sp>
      <p:sp>
        <p:nvSpPr>
          <p:cNvPr id="188" name="Google Shape;188;p31"/>
          <p:cNvSpPr txBox="1"/>
          <p:nvPr/>
        </p:nvSpPr>
        <p:spPr>
          <a:xfrm>
            <a:off x="393050" y="1088950"/>
            <a:ext cx="8294700" cy="39501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endParaRPr sz="1800">
              <a:solidFill>
                <a:srgbClr val="4D5659"/>
              </a:solidFill>
              <a:latin typeface="Work Sans"/>
              <a:ea typeface="Work Sans"/>
              <a:cs typeface="Work Sans"/>
              <a:sym typeface="Work Sans"/>
            </a:endParaRPr>
          </a:p>
          <a:p>
            <a:pPr marL="0" lvl="0" indent="0" algn="l" rtl="0">
              <a:lnSpc>
                <a:spcPct val="115000"/>
              </a:lnSpc>
              <a:spcBef>
                <a:spcPts val="0"/>
              </a:spcBef>
              <a:spcAft>
                <a:spcPts val="0"/>
              </a:spcAft>
              <a:buNone/>
            </a:pPr>
            <a:r>
              <a:rPr lang="en-US" sz="1800" b="1">
                <a:solidFill>
                  <a:srgbClr val="4D5659"/>
                </a:solidFill>
                <a:latin typeface="Work Sans"/>
                <a:ea typeface="Work Sans"/>
                <a:cs typeface="Work Sans"/>
                <a:sym typeface="Work Sans"/>
              </a:rPr>
              <a:t>8:00 a.m.</a:t>
            </a:r>
            <a:r>
              <a:rPr lang="en-US" sz="1800">
                <a:solidFill>
                  <a:srgbClr val="4D5659"/>
                </a:solidFill>
                <a:latin typeface="Work Sans"/>
                <a:ea typeface="Work Sans"/>
                <a:cs typeface="Work Sans"/>
                <a:sym typeface="Work Sans"/>
              </a:rPr>
              <a:t>		Breakfast*</a:t>
            </a:r>
            <a:endParaRPr sz="1800">
              <a:solidFill>
                <a:srgbClr val="4D5659"/>
              </a:solidFill>
              <a:latin typeface="Work Sans"/>
              <a:ea typeface="Work Sans"/>
              <a:cs typeface="Work Sans"/>
              <a:sym typeface="Work Sans"/>
            </a:endParaRPr>
          </a:p>
          <a:p>
            <a:pPr marL="0" lvl="0" indent="0" algn="l" rtl="0">
              <a:lnSpc>
                <a:spcPct val="115000"/>
              </a:lnSpc>
              <a:spcBef>
                <a:spcPts val="0"/>
              </a:spcBef>
              <a:spcAft>
                <a:spcPts val="0"/>
              </a:spcAft>
              <a:buNone/>
            </a:pPr>
            <a:r>
              <a:rPr lang="en-US" sz="1800" b="1">
                <a:solidFill>
                  <a:srgbClr val="4D5659"/>
                </a:solidFill>
                <a:latin typeface="Work Sans"/>
                <a:ea typeface="Work Sans"/>
                <a:cs typeface="Work Sans"/>
                <a:sym typeface="Work Sans"/>
              </a:rPr>
              <a:t>9:00 a.m.</a:t>
            </a:r>
            <a:r>
              <a:rPr lang="en-US" sz="1800">
                <a:solidFill>
                  <a:srgbClr val="4D5659"/>
                </a:solidFill>
                <a:latin typeface="Work Sans"/>
                <a:ea typeface="Work Sans"/>
                <a:cs typeface="Work Sans"/>
                <a:sym typeface="Work Sans"/>
              </a:rPr>
              <a:t>		Trail day begins </a:t>
            </a:r>
            <a:br>
              <a:rPr lang="en-US" sz="1800">
                <a:solidFill>
                  <a:srgbClr val="4D5659"/>
                </a:solidFill>
                <a:latin typeface="Work Sans"/>
                <a:ea typeface="Work Sans"/>
                <a:cs typeface="Work Sans"/>
                <a:sym typeface="Work Sans"/>
              </a:rPr>
            </a:br>
            <a:r>
              <a:rPr lang="en-US" sz="1800" b="1">
                <a:solidFill>
                  <a:srgbClr val="4D5659"/>
                </a:solidFill>
                <a:latin typeface="Work Sans"/>
                <a:ea typeface="Work Sans"/>
                <a:cs typeface="Work Sans"/>
                <a:sym typeface="Work Sans"/>
              </a:rPr>
              <a:t>~12:00 p.m.</a:t>
            </a:r>
            <a:r>
              <a:rPr lang="en-US" sz="1800">
                <a:solidFill>
                  <a:srgbClr val="4D5659"/>
                </a:solidFill>
                <a:latin typeface="Work Sans"/>
                <a:ea typeface="Work Sans"/>
                <a:cs typeface="Work Sans"/>
                <a:sym typeface="Work Sans"/>
              </a:rPr>
              <a:t>		Lunch on trail</a:t>
            </a:r>
            <a:br>
              <a:rPr lang="en-US" sz="1800">
                <a:solidFill>
                  <a:srgbClr val="4D5659"/>
                </a:solidFill>
                <a:latin typeface="Work Sans"/>
                <a:ea typeface="Work Sans"/>
                <a:cs typeface="Work Sans"/>
                <a:sym typeface="Work Sans"/>
              </a:rPr>
            </a:br>
            <a:r>
              <a:rPr lang="en-US" sz="1800" b="1">
                <a:solidFill>
                  <a:srgbClr val="4D5659"/>
                </a:solidFill>
                <a:latin typeface="Work Sans"/>
                <a:ea typeface="Work Sans"/>
                <a:cs typeface="Work Sans"/>
                <a:sym typeface="Work Sans"/>
              </a:rPr>
              <a:t>~4:00 p.m.</a:t>
            </a:r>
            <a:r>
              <a:rPr lang="en-US" sz="1800">
                <a:solidFill>
                  <a:srgbClr val="4D5659"/>
                </a:solidFill>
                <a:latin typeface="Work Sans"/>
                <a:ea typeface="Work Sans"/>
                <a:cs typeface="Work Sans"/>
                <a:sym typeface="Work Sans"/>
              </a:rPr>
              <a:t>		Recreation time (chaperones will supervise)</a:t>
            </a:r>
            <a:br>
              <a:rPr lang="en-US" sz="1800">
                <a:solidFill>
                  <a:srgbClr val="4D5659"/>
                </a:solidFill>
                <a:latin typeface="Work Sans"/>
                <a:ea typeface="Work Sans"/>
                <a:cs typeface="Work Sans"/>
                <a:sym typeface="Work Sans"/>
              </a:rPr>
            </a:br>
            <a:r>
              <a:rPr lang="en-US" sz="1800" b="1">
                <a:solidFill>
                  <a:srgbClr val="4D5659"/>
                </a:solidFill>
                <a:latin typeface="Work Sans"/>
                <a:ea typeface="Work Sans"/>
                <a:cs typeface="Work Sans"/>
                <a:sym typeface="Work Sans"/>
              </a:rPr>
              <a:t>6:00 p.m.</a:t>
            </a:r>
            <a:r>
              <a:rPr lang="en-US" sz="1800">
                <a:solidFill>
                  <a:srgbClr val="4D5659"/>
                </a:solidFill>
                <a:latin typeface="Work Sans"/>
                <a:ea typeface="Work Sans"/>
                <a:cs typeface="Work Sans"/>
                <a:sym typeface="Work Sans"/>
              </a:rPr>
              <a:t>		Dinner*</a:t>
            </a:r>
            <a:br>
              <a:rPr lang="en-US" sz="1800">
                <a:solidFill>
                  <a:srgbClr val="4D5659"/>
                </a:solidFill>
                <a:latin typeface="Work Sans"/>
                <a:ea typeface="Work Sans"/>
                <a:cs typeface="Work Sans"/>
                <a:sym typeface="Work Sans"/>
              </a:rPr>
            </a:br>
            <a:r>
              <a:rPr lang="en-US" sz="1800" b="1">
                <a:solidFill>
                  <a:srgbClr val="4D5659"/>
                </a:solidFill>
                <a:latin typeface="Work Sans"/>
                <a:ea typeface="Work Sans"/>
                <a:cs typeface="Work Sans"/>
                <a:sym typeface="Work Sans"/>
              </a:rPr>
              <a:t>7:15 p.m.</a:t>
            </a:r>
            <a:r>
              <a:rPr lang="en-US" sz="1800">
                <a:solidFill>
                  <a:srgbClr val="4D5659"/>
                </a:solidFill>
                <a:latin typeface="Work Sans"/>
                <a:ea typeface="Work Sans"/>
                <a:cs typeface="Work Sans"/>
                <a:sym typeface="Work Sans"/>
              </a:rPr>
              <a:t>		Evening program </a:t>
            </a:r>
            <a:br>
              <a:rPr lang="en-US" sz="1800">
                <a:solidFill>
                  <a:srgbClr val="4D5659"/>
                </a:solidFill>
                <a:latin typeface="Work Sans"/>
                <a:ea typeface="Work Sans"/>
                <a:cs typeface="Work Sans"/>
                <a:sym typeface="Work Sans"/>
              </a:rPr>
            </a:br>
            <a:r>
              <a:rPr lang="en-US" sz="1800" b="1">
                <a:solidFill>
                  <a:srgbClr val="4D5659"/>
                </a:solidFill>
                <a:latin typeface="Work Sans"/>
                <a:ea typeface="Work Sans"/>
                <a:cs typeface="Work Sans"/>
                <a:sym typeface="Work Sans"/>
              </a:rPr>
              <a:t>9:30 p.m.</a:t>
            </a:r>
            <a:r>
              <a:rPr lang="en-US" sz="1800">
                <a:solidFill>
                  <a:srgbClr val="4D5659"/>
                </a:solidFill>
                <a:latin typeface="Work Sans"/>
                <a:ea typeface="Work Sans"/>
                <a:cs typeface="Work Sans"/>
                <a:sym typeface="Work Sans"/>
              </a:rPr>
              <a:t>		Quiet campus, lights out</a:t>
            </a:r>
            <a:br>
              <a:rPr lang="en-US" sz="1800">
                <a:solidFill>
                  <a:srgbClr val="4D5659"/>
                </a:solidFill>
                <a:latin typeface="Work Sans"/>
                <a:ea typeface="Work Sans"/>
                <a:cs typeface="Work Sans"/>
                <a:sym typeface="Work Sans"/>
              </a:rPr>
            </a:br>
            <a:endParaRPr sz="1800">
              <a:solidFill>
                <a:srgbClr val="4D5659"/>
              </a:solidFill>
              <a:latin typeface="Work Sans"/>
              <a:ea typeface="Work Sans"/>
              <a:cs typeface="Work Sans"/>
              <a:sym typeface="Work Sans"/>
            </a:endParaRPr>
          </a:p>
          <a:p>
            <a:pPr marL="0" lvl="0" indent="0" algn="l" rtl="0">
              <a:lnSpc>
                <a:spcPct val="80000"/>
              </a:lnSpc>
              <a:spcBef>
                <a:spcPts val="0"/>
              </a:spcBef>
              <a:spcAft>
                <a:spcPts val="0"/>
              </a:spcAft>
              <a:buNone/>
            </a:pPr>
            <a:endParaRPr sz="1800">
              <a:solidFill>
                <a:srgbClr val="4D5659"/>
              </a:solidFill>
              <a:latin typeface="Work Sans"/>
              <a:ea typeface="Work Sans"/>
              <a:cs typeface="Work Sans"/>
              <a:sym typeface="Work Sans"/>
            </a:endParaRPr>
          </a:p>
          <a:p>
            <a:pPr marL="0" lvl="0" indent="0" algn="l" rtl="0">
              <a:lnSpc>
                <a:spcPct val="80000"/>
              </a:lnSpc>
              <a:spcBef>
                <a:spcPts val="0"/>
              </a:spcBef>
              <a:spcAft>
                <a:spcPts val="0"/>
              </a:spcAft>
              <a:buNone/>
            </a:pPr>
            <a:r>
              <a:rPr lang="en-US" sz="1800">
                <a:solidFill>
                  <a:srgbClr val="4D5659"/>
                </a:solidFill>
                <a:latin typeface="Work Sans"/>
                <a:ea typeface="Work Sans"/>
                <a:cs typeface="Work Sans"/>
                <a:sym typeface="Work Sans"/>
              </a:rPr>
              <a:t>*Meal times may change if there are multiple meal shifts. Early meals: 7:00 a.m. and 5:00 p.m. Late meals: 8:00 a.m. and 6:00 p.m.</a:t>
            </a:r>
            <a:endParaRPr sz="1800">
              <a:solidFill>
                <a:srgbClr val="4D5659"/>
              </a:solidFill>
              <a:latin typeface="Work Sans"/>
              <a:ea typeface="Work Sans"/>
              <a:cs typeface="Work Sans"/>
              <a:sym typeface="Work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2"/>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latin typeface="Work Sans"/>
                <a:ea typeface="Work Sans"/>
                <a:cs typeface="Work Sans"/>
                <a:sym typeface="Work Sans"/>
              </a:rPr>
              <a:t>Learning Groups</a:t>
            </a:r>
            <a:endParaRPr>
              <a:latin typeface="Work Sans"/>
              <a:ea typeface="Work Sans"/>
              <a:cs typeface="Work Sans"/>
              <a:sym typeface="Work Sans"/>
            </a:endParaRPr>
          </a:p>
        </p:txBody>
      </p:sp>
      <p:sp>
        <p:nvSpPr>
          <p:cNvPr id="194" name="Google Shape;194;p32"/>
          <p:cNvSpPr txBox="1"/>
          <p:nvPr/>
        </p:nvSpPr>
        <p:spPr>
          <a:xfrm>
            <a:off x="4722125" y="1312825"/>
            <a:ext cx="4297800" cy="3830700"/>
          </a:xfrm>
          <a:prstGeom prst="rect">
            <a:avLst/>
          </a:prstGeom>
          <a:noFill/>
          <a:ln>
            <a:noFill/>
          </a:ln>
        </p:spPr>
        <p:txBody>
          <a:bodyPr spcFirstLastPara="1" wrap="square" lIns="91425" tIns="91425" rIns="91425" bIns="91425" anchor="ctr" anchorCtr="0">
            <a:noAutofit/>
          </a:bodyPr>
          <a:lstStyle/>
          <a:p>
            <a:pPr marL="457200" lvl="0" indent="-317500" algn="l" rtl="0">
              <a:lnSpc>
                <a:spcPct val="115000"/>
              </a:lnSpc>
              <a:spcBef>
                <a:spcPts val="0"/>
              </a:spcBef>
              <a:spcAft>
                <a:spcPts val="0"/>
              </a:spcAft>
              <a:buClr>
                <a:srgbClr val="4D5659"/>
              </a:buClr>
              <a:buSzPts val="1400"/>
              <a:buChar char="●"/>
            </a:pPr>
            <a:r>
              <a:rPr lang="en-US" b="1">
                <a:solidFill>
                  <a:srgbClr val="4D5659"/>
                </a:solidFill>
                <a:latin typeface="Work Sans"/>
                <a:ea typeface="Work Sans"/>
                <a:cs typeface="Work Sans"/>
                <a:sym typeface="Work Sans"/>
              </a:rPr>
              <a:t>12-15</a:t>
            </a:r>
            <a:r>
              <a:rPr lang="en-US">
                <a:solidFill>
                  <a:srgbClr val="4D5659"/>
                </a:solidFill>
                <a:latin typeface="Work Sans"/>
                <a:ea typeface="Work Sans"/>
                <a:cs typeface="Work Sans"/>
                <a:sym typeface="Work Sans"/>
              </a:rPr>
              <a:t> students and </a:t>
            </a:r>
            <a:r>
              <a:rPr lang="en-US" b="1">
                <a:solidFill>
                  <a:srgbClr val="4D5659"/>
                </a:solidFill>
                <a:latin typeface="Work Sans"/>
                <a:ea typeface="Work Sans"/>
                <a:cs typeface="Work Sans"/>
                <a:sym typeface="Work Sans"/>
              </a:rPr>
              <a:t>1</a:t>
            </a:r>
            <a:r>
              <a:rPr lang="en-US">
                <a:solidFill>
                  <a:srgbClr val="4D5659"/>
                </a:solidFill>
                <a:latin typeface="Work Sans"/>
                <a:ea typeface="Work Sans"/>
                <a:cs typeface="Work Sans"/>
                <a:sym typeface="Work Sans"/>
              </a:rPr>
              <a:t> or </a:t>
            </a:r>
            <a:r>
              <a:rPr lang="en-US" b="1">
                <a:solidFill>
                  <a:srgbClr val="4D5659"/>
                </a:solidFill>
                <a:latin typeface="Work Sans"/>
                <a:ea typeface="Work Sans"/>
                <a:cs typeface="Work Sans"/>
                <a:sym typeface="Work Sans"/>
              </a:rPr>
              <a:t>2</a:t>
            </a:r>
            <a:r>
              <a:rPr lang="en-US">
                <a:solidFill>
                  <a:srgbClr val="4D5659"/>
                </a:solidFill>
                <a:latin typeface="Work Sans"/>
                <a:ea typeface="Work Sans"/>
                <a:cs typeface="Work Sans"/>
                <a:sym typeface="Work Sans"/>
              </a:rPr>
              <a:t> chaperones</a:t>
            </a:r>
            <a:endParaRPr>
              <a:solidFill>
                <a:srgbClr val="4D5659"/>
              </a:solidFill>
              <a:latin typeface="Work Sans"/>
              <a:ea typeface="Work Sans"/>
              <a:cs typeface="Work Sans"/>
              <a:sym typeface="Work Sans"/>
            </a:endParaRPr>
          </a:p>
          <a:p>
            <a:pPr marL="457200" lvl="0" indent="-317500" algn="l" rtl="0">
              <a:lnSpc>
                <a:spcPct val="115000"/>
              </a:lnSpc>
              <a:spcBef>
                <a:spcPts val="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Spend the day together on trail</a:t>
            </a:r>
            <a:endParaRPr>
              <a:solidFill>
                <a:srgbClr val="4D5659"/>
              </a:solidFill>
              <a:latin typeface="Work Sans"/>
              <a:ea typeface="Work Sans"/>
              <a:cs typeface="Work Sans"/>
              <a:sym typeface="Work Sans"/>
            </a:endParaRPr>
          </a:p>
          <a:p>
            <a:pPr marL="457200" lvl="0" indent="-317500" algn="l" rtl="0">
              <a:lnSpc>
                <a:spcPct val="115000"/>
              </a:lnSpc>
              <a:spcBef>
                <a:spcPts val="32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Learning Groups are led by professional NatureBridge educators</a:t>
            </a:r>
            <a:endParaRPr>
              <a:solidFill>
                <a:srgbClr val="4D5659"/>
              </a:solidFill>
              <a:latin typeface="Work Sans"/>
              <a:ea typeface="Work Sans"/>
              <a:cs typeface="Work Sans"/>
              <a:sym typeface="Work Sans"/>
            </a:endParaRPr>
          </a:p>
          <a:p>
            <a:pPr marL="914400" lvl="1" indent="-317500" algn="l" rtl="0">
              <a:lnSpc>
                <a:spcPct val="115000"/>
              </a:lnSpc>
              <a:spcBef>
                <a:spcPts val="320"/>
              </a:spcBef>
              <a:spcAft>
                <a:spcPts val="0"/>
              </a:spcAft>
              <a:buClr>
                <a:srgbClr val="000000"/>
              </a:buClr>
              <a:buSzPts val="1400"/>
              <a:buFont typeface="Work Sans"/>
              <a:buChar char="○"/>
            </a:pPr>
            <a:r>
              <a:rPr lang="en-US">
                <a:solidFill>
                  <a:srgbClr val="4A4A4A"/>
                </a:solidFill>
                <a:highlight>
                  <a:srgbClr val="FFFFFF"/>
                </a:highlight>
                <a:latin typeface="Work Sans"/>
                <a:ea typeface="Work Sans"/>
                <a:cs typeface="Work Sans"/>
                <a:sym typeface="Work Sans"/>
              </a:rPr>
              <a:t>Bachelor’s Degree or equivalent work and training experience</a:t>
            </a:r>
            <a:endParaRPr>
              <a:solidFill>
                <a:srgbClr val="4A4A4A"/>
              </a:solidFill>
              <a:highlight>
                <a:srgbClr val="FFFFFF"/>
              </a:highlight>
              <a:latin typeface="Work Sans"/>
              <a:ea typeface="Work Sans"/>
              <a:cs typeface="Work Sans"/>
              <a:sym typeface="Work Sans"/>
            </a:endParaRPr>
          </a:p>
          <a:p>
            <a:pPr marL="914400" lvl="1" indent="-317500" algn="l" rtl="0">
              <a:lnSpc>
                <a:spcPct val="115000"/>
              </a:lnSpc>
              <a:spcBef>
                <a:spcPts val="320"/>
              </a:spcBef>
              <a:spcAft>
                <a:spcPts val="0"/>
              </a:spcAft>
              <a:buClr>
                <a:srgbClr val="000000"/>
              </a:buClr>
              <a:buSzPts val="1400"/>
              <a:buFont typeface="Work Sans"/>
              <a:buChar char="○"/>
            </a:pPr>
            <a:r>
              <a:rPr lang="en-US">
                <a:solidFill>
                  <a:srgbClr val="4A4A4A"/>
                </a:solidFill>
                <a:highlight>
                  <a:srgbClr val="FFFFFF"/>
                </a:highlight>
                <a:latin typeface="Work Sans"/>
                <a:ea typeface="Work Sans"/>
                <a:cs typeface="Work Sans"/>
                <a:sym typeface="Work Sans"/>
              </a:rPr>
              <a:t>cleared background checks </a:t>
            </a:r>
            <a:endParaRPr>
              <a:solidFill>
                <a:srgbClr val="4A4A4A"/>
              </a:solidFill>
              <a:highlight>
                <a:srgbClr val="FFFFFF"/>
              </a:highlight>
              <a:latin typeface="Work Sans"/>
              <a:ea typeface="Work Sans"/>
              <a:cs typeface="Work Sans"/>
              <a:sym typeface="Work Sans"/>
            </a:endParaRPr>
          </a:p>
          <a:p>
            <a:pPr marL="914400" lvl="1" indent="-317500" algn="l" rtl="0">
              <a:lnSpc>
                <a:spcPct val="115000"/>
              </a:lnSpc>
              <a:spcBef>
                <a:spcPts val="320"/>
              </a:spcBef>
              <a:spcAft>
                <a:spcPts val="0"/>
              </a:spcAft>
              <a:buClr>
                <a:srgbClr val="000000"/>
              </a:buClr>
              <a:buSzPts val="1400"/>
              <a:buFont typeface="Work Sans"/>
              <a:buChar char="○"/>
            </a:pPr>
            <a:r>
              <a:rPr lang="en-US">
                <a:solidFill>
                  <a:srgbClr val="4A4A4A"/>
                </a:solidFill>
                <a:highlight>
                  <a:srgbClr val="FFFFFF"/>
                </a:highlight>
                <a:latin typeface="Work Sans"/>
                <a:ea typeface="Work Sans"/>
                <a:cs typeface="Work Sans"/>
                <a:sym typeface="Work Sans"/>
              </a:rPr>
              <a:t>certified to manage risk in the field, trained in Wilderness First Aid</a:t>
            </a:r>
            <a:endParaRPr>
              <a:solidFill>
                <a:srgbClr val="4D5659"/>
              </a:solidFill>
              <a:latin typeface="Work Sans"/>
              <a:ea typeface="Work Sans"/>
              <a:cs typeface="Work Sans"/>
              <a:sym typeface="Work Sans"/>
            </a:endParaRPr>
          </a:p>
          <a:p>
            <a:pPr marL="457200" lvl="0" indent="-317500" algn="l" rtl="0">
              <a:lnSpc>
                <a:spcPct val="115000"/>
              </a:lnSpc>
              <a:spcBef>
                <a:spcPts val="0"/>
              </a:spcBef>
              <a:spcAft>
                <a:spcPts val="0"/>
              </a:spcAft>
              <a:buClr>
                <a:srgbClr val="4D5659"/>
              </a:buClr>
              <a:buSzPts val="1400"/>
              <a:buFont typeface="Work Sans"/>
              <a:buChar char="●"/>
            </a:pPr>
            <a:r>
              <a:rPr lang="en-US" i="1">
                <a:solidFill>
                  <a:srgbClr val="4D5659"/>
                </a:solidFill>
                <a:latin typeface="Work Sans"/>
                <a:ea typeface="Work Sans"/>
                <a:cs typeface="Work Sans"/>
                <a:sym typeface="Work Sans"/>
              </a:rPr>
              <a:t>Learning Groups will be arranged by your school’s group coordinator</a:t>
            </a:r>
            <a:endParaRPr i="1">
              <a:solidFill>
                <a:srgbClr val="4D5659"/>
              </a:solidFill>
              <a:latin typeface="Work Sans"/>
              <a:ea typeface="Work Sans"/>
              <a:cs typeface="Work Sans"/>
              <a:sym typeface="Work Sans"/>
            </a:endParaRPr>
          </a:p>
        </p:txBody>
      </p:sp>
      <p:pic>
        <p:nvPicPr>
          <p:cNvPr id="195" name="Google Shape;195;p32"/>
          <p:cNvPicPr preferRelativeResize="0"/>
          <p:nvPr/>
        </p:nvPicPr>
        <p:blipFill>
          <a:blip r:embed="rId3">
            <a:alphaModFix/>
          </a:blip>
          <a:stretch>
            <a:fillRect/>
          </a:stretch>
        </p:blipFill>
        <p:spPr>
          <a:xfrm>
            <a:off x="154675" y="1412638"/>
            <a:ext cx="4417324" cy="294488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3"/>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latin typeface="Work Sans"/>
                <a:ea typeface="Work Sans"/>
                <a:cs typeface="Work Sans"/>
                <a:sym typeface="Work Sans"/>
              </a:rPr>
              <a:t>Lodging </a:t>
            </a:r>
            <a:endParaRPr>
              <a:latin typeface="Work Sans"/>
              <a:ea typeface="Work Sans"/>
              <a:cs typeface="Work Sans"/>
              <a:sym typeface="Work Sans"/>
            </a:endParaRPr>
          </a:p>
        </p:txBody>
      </p:sp>
      <p:pic>
        <p:nvPicPr>
          <p:cNvPr id="201" name="Google Shape;201;p33" descr="F:\work\PRWI\PRWI Nov 2011 (1).JPG"/>
          <p:cNvPicPr preferRelativeResize="0"/>
          <p:nvPr/>
        </p:nvPicPr>
        <p:blipFill rotWithShape="1">
          <a:blip r:embed="rId3">
            <a:alphaModFix/>
          </a:blip>
          <a:srcRect/>
          <a:stretch/>
        </p:blipFill>
        <p:spPr>
          <a:xfrm>
            <a:off x="291400" y="1409425"/>
            <a:ext cx="3584824" cy="2688627"/>
          </a:xfrm>
          <a:prstGeom prst="rect">
            <a:avLst/>
          </a:prstGeom>
          <a:noFill/>
          <a:ln>
            <a:noFill/>
          </a:ln>
        </p:spPr>
      </p:pic>
      <p:pic>
        <p:nvPicPr>
          <p:cNvPr id="202" name="Google Shape;202;p33" descr="Cabin - Close.jpg"/>
          <p:cNvPicPr preferRelativeResize="0"/>
          <p:nvPr/>
        </p:nvPicPr>
        <p:blipFill rotWithShape="1">
          <a:blip r:embed="rId4">
            <a:alphaModFix/>
          </a:blip>
          <a:srcRect/>
          <a:stretch/>
        </p:blipFill>
        <p:spPr>
          <a:xfrm>
            <a:off x="4192438" y="1255325"/>
            <a:ext cx="2426170" cy="1819624"/>
          </a:xfrm>
          <a:prstGeom prst="rect">
            <a:avLst/>
          </a:prstGeom>
          <a:noFill/>
          <a:ln>
            <a:noFill/>
          </a:ln>
        </p:spPr>
      </p:pic>
      <p:pic>
        <p:nvPicPr>
          <p:cNvPr id="203" name="Google Shape;203;p33" descr="Cabin - 4 beds.jpg"/>
          <p:cNvPicPr preferRelativeResize="0"/>
          <p:nvPr/>
        </p:nvPicPr>
        <p:blipFill>
          <a:blip r:embed="rId5">
            <a:alphaModFix/>
          </a:blip>
          <a:stretch>
            <a:fillRect/>
          </a:stretch>
        </p:blipFill>
        <p:spPr>
          <a:xfrm>
            <a:off x="6755509" y="1318150"/>
            <a:ext cx="2276966" cy="3035950"/>
          </a:xfrm>
          <a:prstGeom prst="rect">
            <a:avLst/>
          </a:prstGeom>
          <a:noFill/>
          <a:ln>
            <a:noFill/>
          </a:ln>
        </p:spPr>
      </p:pic>
      <p:pic>
        <p:nvPicPr>
          <p:cNvPr id="204" name="Google Shape;204;p33" descr="Cabin - single bed.jpg"/>
          <p:cNvPicPr preferRelativeResize="0"/>
          <p:nvPr/>
        </p:nvPicPr>
        <p:blipFill rotWithShape="1">
          <a:blip r:embed="rId6">
            <a:alphaModFix/>
          </a:blip>
          <a:srcRect l="2752" t="41082"/>
          <a:stretch/>
        </p:blipFill>
        <p:spPr>
          <a:xfrm>
            <a:off x="4224863" y="3212135"/>
            <a:ext cx="2393734" cy="1196864"/>
          </a:xfrm>
          <a:prstGeom prst="rect">
            <a:avLst/>
          </a:prstGeom>
          <a:noFill/>
          <a:ln>
            <a:noFill/>
          </a:ln>
        </p:spPr>
      </p:pic>
      <p:sp>
        <p:nvSpPr>
          <p:cNvPr id="205" name="Google Shape;205;p33"/>
          <p:cNvSpPr txBox="1"/>
          <p:nvPr/>
        </p:nvSpPr>
        <p:spPr>
          <a:xfrm>
            <a:off x="1175713" y="4098050"/>
            <a:ext cx="1816200" cy="73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4D5659"/>
                </a:solidFill>
                <a:latin typeface="Work Sans"/>
                <a:ea typeface="Work Sans"/>
                <a:cs typeface="Work Sans"/>
                <a:sym typeface="Work Sans"/>
              </a:rPr>
              <a:t>Cabin Camp 1</a:t>
            </a:r>
            <a:endParaRPr sz="1800">
              <a:solidFill>
                <a:srgbClr val="4D5659"/>
              </a:solidFill>
              <a:latin typeface="Work Sans"/>
              <a:ea typeface="Work Sans"/>
              <a:cs typeface="Work Sans"/>
              <a:sym typeface="Work Sans"/>
            </a:endParaRPr>
          </a:p>
        </p:txBody>
      </p:sp>
      <p:sp>
        <p:nvSpPr>
          <p:cNvPr id="206" name="Google Shape;206;p33"/>
          <p:cNvSpPr txBox="1"/>
          <p:nvPr/>
        </p:nvSpPr>
        <p:spPr>
          <a:xfrm>
            <a:off x="5553301" y="4485200"/>
            <a:ext cx="2426100" cy="47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4D5659"/>
                </a:solidFill>
                <a:latin typeface="Work Sans"/>
                <a:ea typeface="Work Sans"/>
                <a:cs typeface="Work Sans"/>
                <a:sym typeface="Work Sans"/>
              </a:rPr>
              <a:t>Inside the cabins</a:t>
            </a:r>
            <a:endParaRPr sz="1800">
              <a:solidFill>
                <a:srgbClr val="4D5659"/>
              </a:solidFill>
              <a:latin typeface="Work Sans"/>
              <a:ea typeface="Work Sans"/>
              <a:cs typeface="Work Sans"/>
              <a:sym typeface="Work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4"/>
          <p:cNvSpPr txBox="1">
            <a:spLocks noGrp="1"/>
          </p:cNvSpPr>
          <p:nvPr>
            <p:ph type="body" idx="1"/>
          </p:nvPr>
        </p:nvSpPr>
        <p:spPr>
          <a:xfrm>
            <a:off x="3092949" y="261938"/>
            <a:ext cx="5797200" cy="509700"/>
          </a:xfrm>
          <a:prstGeom prst="rect">
            <a:avLst/>
          </a:prstGeom>
        </p:spPr>
        <p:txBody>
          <a:bodyPr spcFirstLastPara="1" wrap="square" lIns="91425" tIns="45700" rIns="91425" bIns="45700" anchor="t" anchorCtr="0">
            <a:noAutofit/>
          </a:bodyPr>
          <a:lstStyle/>
          <a:p>
            <a:pPr marL="0" lvl="0" indent="0" algn="r" rtl="0">
              <a:spcBef>
                <a:spcPts val="480"/>
              </a:spcBef>
              <a:spcAft>
                <a:spcPts val="0"/>
              </a:spcAft>
              <a:buNone/>
            </a:pPr>
            <a:r>
              <a:rPr lang="en-US"/>
              <a:t>Bath House</a:t>
            </a:r>
            <a:endParaRPr/>
          </a:p>
        </p:txBody>
      </p:sp>
      <p:pic>
        <p:nvPicPr>
          <p:cNvPr id="212" name="Google Shape;212;p34" descr="bath house - sinks.jpg"/>
          <p:cNvPicPr preferRelativeResize="0"/>
          <p:nvPr/>
        </p:nvPicPr>
        <p:blipFill rotWithShape="1">
          <a:blip r:embed="rId3">
            <a:alphaModFix/>
          </a:blip>
          <a:srcRect/>
          <a:stretch/>
        </p:blipFill>
        <p:spPr>
          <a:xfrm>
            <a:off x="317675" y="1064575"/>
            <a:ext cx="3002038" cy="4002725"/>
          </a:xfrm>
          <a:prstGeom prst="rect">
            <a:avLst/>
          </a:prstGeom>
          <a:noFill/>
          <a:ln>
            <a:noFill/>
          </a:ln>
        </p:spPr>
      </p:pic>
      <p:pic>
        <p:nvPicPr>
          <p:cNvPr id="213" name="Google Shape;213;p34" descr="bath house - shower.jpg"/>
          <p:cNvPicPr preferRelativeResize="0"/>
          <p:nvPr/>
        </p:nvPicPr>
        <p:blipFill rotWithShape="1">
          <a:blip r:embed="rId4">
            <a:alphaModFix/>
          </a:blip>
          <a:srcRect/>
          <a:stretch/>
        </p:blipFill>
        <p:spPr>
          <a:xfrm>
            <a:off x="4184125" y="1269575"/>
            <a:ext cx="4790275" cy="3592726"/>
          </a:xfrm>
          <a:prstGeom prst="rect">
            <a:avLst/>
          </a:prstGeom>
          <a:noFill/>
          <a:ln>
            <a:noFill/>
          </a:ln>
        </p:spPr>
      </p:pic>
    </p:spTree>
  </p:cSld>
  <p:clrMapOvr>
    <a:masterClrMapping/>
  </p:clrMapOvr>
</p:sld>
</file>

<file path=ppt/theme/theme1.xml><?xml version="1.0" encoding="utf-8"?>
<a:theme xmlns:a="http://schemas.openxmlformats.org/drawingml/2006/main" name="NatureBridge_WideScree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1990</Words>
  <Application>Microsoft Macintosh PowerPoint</Application>
  <PresentationFormat>On-screen Show (16:9)</PresentationFormat>
  <Paragraphs>181</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Garamond</vt:lpstr>
      <vt:lpstr>EB Garamond</vt:lpstr>
      <vt:lpstr>Work Sans</vt:lpstr>
      <vt:lpstr>NatureBridge_WideScreen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Jim Serfass</cp:lastModifiedBy>
  <cp:revision>1</cp:revision>
  <dcterms:modified xsi:type="dcterms:W3CDTF">2019-07-24T20:09:55Z</dcterms:modified>
</cp:coreProperties>
</file>