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Garamond"/>
      <p:regular r:id="rId25"/>
      <p:bold r:id="rId26"/>
      <p:italic r:id="rId27"/>
      <p:boldItalic r:id="rId28"/>
    </p:embeddedFont>
    <p:embeddedFont>
      <p:font typeface="EB Garamond"/>
      <p:regular r:id="rId29"/>
      <p:bold r:id="rId30"/>
      <p:italic r:id="rId31"/>
      <p:boldItalic r:id="rId32"/>
    </p:embeddedFont>
    <p:embeddedFont>
      <p:font typeface="Work Sans"/>
      <p:regular r:id="rId33"/>
      <p:bold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Garamond-bold.fntdata"/><Relationship Id="rId25" Type="http://schemas.openxmlformats.org/officeDocument/2006/relationships/font" Target="fonts/Garamond-regular.fntdata"/><Relationship Id="rId28" Type="http://schemas.openxmlformats.org/officeDocument/2006/relationships/font" Target="fonts/Garamond-boldItalic.fntdata"/><Relationship Id="rId27" Type="http://schemas.openxmlformats.org/officeDocument/2006/relationships/font" Target="fonts/Garamond-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EBGaramond-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BGaramond-italic.fntdata"/><Relationship Id="rId30" Type="http://schemas.openxmlformats.org/officeDocument/2006/relationships/font" Target="fonts/EBGaramond-bold.fntdata"/><Relationship Id="rId11" Type="http://schemas.openxmlformats.org/officeDocument/2006/relationships/slide" Target="slides/slide6.xml"/><Relationship Id="rId33" Type="http://schemas.openxmlformats.org/officeDocument/2006/relationships/font" Target="fonts/WorkSans-regular.fntdata"/><Relationship Id="rId10" Type="http://schemas.openxmlformats.org/officeDocument/2006/relationships/slide" Target="slides/slide5.xml"/><Relationship Id="rId32" Type="http://schemas.openxmlformats.org/officeDocument/2006/relationships/font" Target="fonts/EBGaramond-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WorkSans-bold.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 name="Shape 145"/>
        <p:cNvGrpSpPr/>
        <p:nvPr/>
      </p:nvGrpSpPr>
      <p:grpSpPr>
        <a:xfrm>
          <a:off x="0" y="0"/>
          <a:ext cx="0" cy="0"/>
          <a:chOff x="0" y="0"/>
          <a:chExt cx="0" cy="0"/>
        </a:xfrm>
      </p:grpSpPr>
      <p:sp>
        <p:nvSpPr>
          <p:cNvPr id="146" name="Google Shape;146;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This presentation is meant to prepare you and your students for your school’s trip to the NatureBridge program at Prince William Forest Park.</a:t>
            </a:r>
            <a:endParaRPr/>
          </a:p>
        </p:txBody>
      </p:sp>
      <p:sp>
        <p:nvSpPr>
          <p:cNvPr id="147" name="Google Shape;147;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 name="Shape 214"/>
        <p:cNvGrpSpPr/>
        <p:nvPr/>
      </p:nvGrpSpPr>
      <p:grpSpPr>
        <a:xfrm>
          <a:off x="0" y="0"/>
          <a:ext cx="0" cy="0"/>
          <a:chOff x="0" y="0"/>
          <a:chExt cx="0" cy="0"/>
        </a:xfrm>
      </p:grpSpPr>
      <p:sp>
        <p:nvSpPr>
          <p:cNvPr id="215" name="Google Shape;215;g5ce6e15b92_0_4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5ce6e15b92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Breakfast and dinner will be served in the dining lodge.  This building will also serve as the main meeting place on campus.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Meals are served cafeteria style and there are plenty of options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Kitchen staff will be receiving information about dietary needs and allergies before the program and will make the needed accommodations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Food is nutritious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endParaRPr>
          </a:p>
          <a:p>
            <a:pPr indent="0" lvl="0" marL="0" rtl="0" algn="l">
              <a:lnSpc>
                <a:spcPct val="115000"/>
              </a:lnSpc>
              <a:spcBef>
                <a:spcPts val="0"/>
              </a:spcBef>
              <a:spcAft>
                <a:spcPts val="0"/>
              </a:spcAft>
              <a:buNone/>
            </a:pPr>
            <a:r>
              <a:rPr lang="en-US" sz="1200">
                <a:solidFill>
                  <a:schemeClr val="dk1"/>
                </a:solidFill>
                <a:latin typeface="Calibri"/>
                <a:ea typeface="Calibri"/>
                <a:cs typeface="Calibri"/>
                <a:sym typeface="Calibri"/>
              </a:rPr>
              <a:t>Sample breakfast:</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Eggs, turkey sausage, hash browns, oatmeal, fruit salad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200">
                <a:solidFill>
                  <a:schemeClr val="dk1"/>
                </a:solidFill>
                <a:latin typeface="Calibri"/>
                <a:ea typeface="Calibri"/>
                <a:cs typeface="Calibri"/>
                <a:sym typeface="Calibri"/>
              </a:rPr>
              <a:t>Sample Lunch (served on the trail):</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Turkey &amp; cheese sandwich, hummus with carrots, celery sticks, trail mix</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200">
                <a:solidFill>
                  <a:schemeClr val="dk1"/>
                </a:solidFill>
                <a:latin typeface="Calibri"/>
                <a:ea typeface="Calibri"/>
                <a:cs typeface="Calibri"/>
                <a:sym typeface="Calibri"/>
              </a:rPr>
              <a:t>Sample dinner:</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Baked Pasta w/ cheese and marinara sauce, broccoli, breadsticks, salad, brownie (dessert)</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5ce6e15b92_0_13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5ce6e15b92_0_1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There are several lodges on campus that can serve as indoor classrooms. Don’t plan on staying inside all day, though. Be prepared to be outside in inclement weather.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5bab6665f1_1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5bab6665f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chemeClr val="dk1"/>
                </a:solidFill>
                <a:latin typeface="Calibri"/>
                <a:ea typeface="Calibri"/>
                <a:cs typeface="Calibri"/>
                <a:sym typeface="Calibri"/>
              </a:rPr>
              <a:t>Campus Map</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Girls and boys usually  in separate cabin units (some small groups may all be in one unit)</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During some programs, the campus is shared by 2 or more  schools. In that case, cabin assignments will be made according to participant numbers. Typically schools will used A &amp; B Unit together or C &amp; D Unit together</a:t>
            </a:r>
            <a:endParaRPr sz="12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NOTE: all equipment will be dropped off at the ball-field, about 1/5 of a mile from cabin loops: don’t bring more than you can carry! One back-pack for the trail, sleeping bag, and one medium-sized duffle bag with clothes, etc.</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5ce6e15b92_0_4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5ce6e15b92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Please look at the Clothing and Equipment List provided by your Group Coordinator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5ce6e15b92_0_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5ce6e15b92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You don’t need to go out and buy brand new clothes and equipment! Borrow what you can, you should be well-prepared, but remember it’s only 3 days.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Rain jackets are preferred, a warm fleece jacket with a poncho will work as well.</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Bring hiking boots if you have them, but sturdy sneakers will work as well.  An extra pair of shoes to wear around camp and sandals for the bath house are recommended.</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3-4 pairs of socks are recommended, bring one just for sleeping in the cabin</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Students are strongly advised NOT TO WEAR SHORTS: temperatures may vary drastically, also shorts will limit the ability to hike off-trail through sometimes thick under-brush.</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Students must bring medications with them (including inhalers, etc.) Chaperones will need to be sure that students have all of the medications that they may need while on the trail or on campus.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NOTE: Parents, please tell your Group Coordinator if there are items that your child will not have.  NatureBridge can loan certain items. We want all students to participate and don’t want anyone to stay home because they don’t have certain things.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5ce6e15b92_0_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54" name="Google Shape;254;g5ce6e15b92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chemeClr val="dk1"/>
                </a:solidFill>
                <a:latin typeface="Calibri"/>
                <a:ea typeface="Calibri"/>
                <a:cs typeface="Calibri"/>
                <a:sym typeface="Calibri"/>
              </a:rPr>
              <a:t>Things to have in daypacks: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Remind students to only bring lunch for the first day, no other food is allowed in cabins!*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Chaperones are responsible for making sure students have necessary medications with them on the trail (inhalers, epi-pens, etc.).</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Students should have an extra layer at all times, but the type of layer will depend on the temperature/weather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5ce6e15b92_0_1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5ce6e15b92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200">
                <a:solidFill>
                  <a:schemeClr val="dk1"/>
                </a:solidFill>
                <a:latin typeface="Calibri"/>
                <a:ea typeface="Calibri"/>
                <a:cs typeface="Calibri"/>
                <a:sym typeface="Calibri"/>
              </a:rPr>
              <a:t>NatureBridge will do what is possible to keep students on site and participating in the program.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rPr lang="en-US" sz="1200">
                <a:solidFill>
                  <a:schemeClr val="dk1"/>
                </a:solidFill>
                <a:latin typeface="Calibri"/>
                <a:ea typeface="Calibri"/>
                <a:cs typeface="Calibri"/>
                <a:sym typeface="Calibri"/>
              </a:rPr>
              <a:t>NatureBridge staff will be included in any discussions about students leaving the program early.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None/>
            </a:pPr>
            <a:r>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 cell phone policy: We don’t allow cell phones to be a distraction during program time. We ask that if students and chaperones have phones with them, they remain on airplane mode throughout the day. Students are permitted to use the camera feature on their phones at appropriate times.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We advise schools to develop a cell phone policy that works best for them. Here are some options: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i="1" lang="en-US" sz="1200">
                <a:solidFill>
                  <a:schemeClr val="dk1"/>
                </a:solidFill>
                <a:latin typeface="Calibri"/>
                <a:ea typeface="Calibri"/>
                <a:cs typeface="Calibri"/>
                <a:sym typeface="Calibri"/>
              </a:rPr>
              <a:t>No cell phones.  Teachers provide phone numbers to parents to contact in case of emergency, teachers will contact parents if there are any issues with students</a:t>
            </a:r>
            <a:endParaRPr i="1"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b="1" i="1" lang="en-US" sz="1200">
                <a:solidFill>
                  <a:schemeClr val="dk1"/>
                </a:solidFill>
                <a:latin typeface="Calibri"/>
                <a:ea typeface="Calibri"/>
                <a:cs typeface="Calibri"/>
                <a:sym typeface="Calibri"/>
              </a:rPr>
              <a:t>RECOMMENDED if students are permitted to bring phones, they are collected by teachers.  All phones are labeled and passed out for a 10-20 minute window in the evening before or after dinner.  Students are permitted to call/text home, and then return phones to teachers. Parents are able to contact teachers in case of emergency.</a:t>
            </a:r>
            <a:endParaRPr b="1" i="1"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rgbClr val="FF0000"/>
              </a:buClr>
              <a:buSzPts val="1200"/>
              <a:buFont typeface="Calibri"/>
              <a:buChar char="●"/>
            </a:pPr>
            <a:r>
              <a:rPr b="1" i="1" lang="en-US" sz="1200">
                <a:solidFill>
                  <a:srgbClr val="FF0000"/>
                </a:solidFill>
                <a:latin typeface="Calibri"/>
                <a:ea typeface="Calibri"/>
                <a:cs typeface="Calibri"/>
                <a:sym typeface="Calibri"/>
              </a:rPr>
              <a:t>NOTE: Students cannot use cell phones at any time in cabins, dining hall, or bathrooms. This is for the safety of all participants.</a:t>
            </a:r>
            <a:endParaRPr b="1" i="1" sz="1200">
              <a:solidFill>
                <a:srgbClr val="FF0000"/>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5ce6e15b92_0_1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5ce6e15b92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Calibri"/>
                <a:ea typeface="Calibri"/>
                <a:cs typeface="Calibri"/>
                <a:sym typeface="Calibri"/>
              </a:rPr>
              <a:t>The Group Coordinator from the school will be the main point of contact for parents and participants.  If there are questions that the Group Coordinator cannot answer, they will contact NatureBridge staff. In some cases, parents will be referred directly to NatureBridge staff.</a:t>
            </a:r>
            <a:endParaRPr sz="1200">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g5ce6e15b92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5ce6e15b92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200">
                <a:latin typeface="Calibri"/>
                <a:ea typeface="Calibri"/>
                <a:cs typeface="Calibri"/>
                <a:sym typeface="Calibri"/>
              </a:rPr>
              <a:t>The Group Coordinator is expected to share their contact information with parents. Other chaperones’ contact information can also be provided.</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 Google voice number: 703-634-9041 This number is for emergencies only. If parents need to contact their children, but cannot reach a teacher, they should call this number.  This number should not be called to “check on” student participants.</a:t>
            </a: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5ce6e15b92_0_11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5ce6e15b92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Frequently Asked Questions: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cabin and group assignments: teachers will determine who is in which cabin and group, this can be done a few different ways.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Option 1: Students can write the names of 2-3 students they want to share a cabin with, students that share a cabin are then assigned to different learning groups (this works especially well for schools bringing 4 learning groups)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Option 2: Students can list people they definitely don’t want to share a cabin/learning group with</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Option 3: Group Coordinator assigns all cabins/groups with no input from students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Campus safety procedures (at night):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Adult chaperones in each cabin unit, 1 NatureBridge staff member on-site serving as on-call contact for emergencies, park dispatch: very quick response time.  There is a gate on the road leading in to Cabin Camp 1, also the camp is separated from all other roads in the park, not easily accessible from any other point in the park. </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pick-up/drop-off times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Those arrangements are made by the Group Coordinator. Schools often designate a room or space for students to store equipment on the days they depart and return on the trip.</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How’s the food? How’s it served?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The food is very good.  Breakfast and Dinner are served cafeteria-style in the dining hall.  Lunch will be picnic-style with in learning groups.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Q: Pick-up/drop-off procedures at school</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 This is all up to the school, group coordinators should check in with teachers/staff ahead of time to determine the best place to store luggage, etc.</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ce6e15b92_0_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ce6e15b9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5ce6e15b92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5ce6e15b9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•nonprofit organization</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•Partner of the National Park Service, our other campuses are in Golden Gate and Yosemite in California, and Olympic in Washington state.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•NatureBridge has been offering programs since 1971, has served over  a million students, and serves at least  30,000 each year</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•Prince William Forest Park</a:t>
            </a:r>
            <a:r>
              <a:rPr lang="en-US" sz="1200">
                <a:solidFill>
                  <a:schemeClr val="dk1"/>
                </a:solidFill>
                <a:latin typeface="Calibri"/>
                <a:ea typeface="Calibri"/>
                <a:cs typeface="Calibri"/>
                <a:sym typeface="Calibri"/>
              </a:rPr>
              <a:t> program – This is the 8</a:t>
            </a:r>
            <a:r>
              <a:rPr baseline="30000" lang="en-US" sz="12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school year of our first East Coast program, serves over 40 schools and about 2,000 students each year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5ce6e15b92_0_12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5ce6e15b92_0_1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Prince William Forest Park – National Park in your backyard!</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•23 square mile park, bordering Quantico Marine Base</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•15,000 acres of piedmont forest</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•Pristine streams, waterfalls, 37 miles of trails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star marks the location of Cabin Camp 1, the site of NatureBridge programs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5ce6e15b92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5ce6e15b9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a:t>The Park provides a beautiful setting for science experiments, spending time outdoors, and getting to know classmates and teachers better.</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g5ce6e15b92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5ce6e15b92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Sample activities on the trail: - water quality testing, identifying plants and animals (including the park’s many reptiles and amphibians), group games and team challenges, hiking up to 4 miles in a day (spread out with activities in between)</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Science investigations: asking questions, making observations, collecting data</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During meals: lessons on food waste, landfills, and composting</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We support our Teachers and Chaperones.  They supervise students before and after the trail day (until 9:00AM and after 4:00PM)</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5ce6e15b92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5ce6e15b92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Educators – high-quality, outdoor teachers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Our focus is on personal growth, improved interpersonal skills, and increased academic ability</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We strive to create a community atmosphere in which all students experience support and success.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1200">
                <a:solidFill>
                  <a:schemeClr val="dk1"/>
                </a:solidFill>
                <a:latin typeface="Calibri"/>
                <a:ea typeface="Calibri"/>
                <a:cs typeface="Calibri"/>
                <a:sym typeface="Calibri"/>
              </a:rPr>
              <a:t>Educators prepare specifically for each group they work with using information provided by the school</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ce6e15b92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ce6e15b92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Accommodations: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4-6 students per cabin (some bunk beds, some single)</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Foam mattresses</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You will bring sleeping bag, pillow, etc</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There are eight cabins in each Cabin Unit.  </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Schools can choose to assign cabins however they like, as long as there are at least two adults in each Cabin Loop.</a:t>
            </a:r>
            <a:endParaRPr sz="1200">
              <a:solidFill>
                <a:schemeClr val="dk1"/>
              </a:solidFill>
              <a:latin typeface="Calibri"/>
              <a:ea typeface="Calibri"/>
              <a:cs typeface="Calibri"/>
              <a:sym typeface="Calibri"/>
            </a:endParaRPr>
          </a:p>
          <a:p>
            <a:pPr indent="-304800" lvl="0" marL="457200" rtl="0" algn="l">
              <a:lnSpc>
                <a:spcPct val="115000"/>
              </a:lnSpc>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There will typically not be an adult in every cabin with students, but all of the cabins are close to one another</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5ce6e15b92_0_7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5ce6e15b92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Each Cabin Loop has a bath house that has several sinks, showers, and toilets.</a:t>
            </a:r>
            <a:endParaRPr sz="12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latin typeface="Calibri"/>
                <a:ea typeface="Calibri"/>
                <a:cs typeface="Calibri"/>
                <a:sym typeface="Calibri"/>
              </a:rPr>
              <a:t>The bath houses have electricity and warm water.</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4.jpg"/><Relationship Id="rId4" Type="http://schemas.openxmlformats.org/officeDocument/2006/relationships/image" Target="../media/image9.jpg"/><Relationship Id="rId5" Type="http://schemas.openxmlformats.org/officeDocument/2006/relationships/image" Target="../media/image4.jpg"/><Relationship Id="rId6" Type="http://schemas.openxmlformats.org/officeDocument/2006/relationships/image" Target="../media/image7.jpg"/><Relationship Id="rId7" Type="http://schemas.openxmlformats.org/officeDocument/2006/relationships/image" Target="../media/image1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6.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2.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0.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0.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7.jp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8.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ESC Title Slide">
  <p:cSld name="NESC Title Slide">
    <p:bg>
      <p:bgPr>
        <a:blipFill>
          <a:blip r:embed="rId2">
            <a:alphaModFix/>
          </a:blip>
          <a:stretch>
            <a:fillRect/>
          </a:stretch>
        </a:blipFill>
      </p:bgPr>
    </p:bg>
    <p:spTree>
      <p:nvGrpSpPr>
        <p:cNvPr id="11" name="Shape 11"/>
        <p:cNvGrpSpPr/>
        <p:nvPr/>
      </p:nvGrpSpPr>
      <p:grpSpPr>
        <a:xfrm>
          <a:off x="0" y="0"/>
          <a:ext cx="0" cy="0"/>
          <a:chOff x="0" y="0"/>
          <a:chExt cx="0" cy="0"/>
        </a:xfrm>
      </p:grpSpPr>
      <p:sp>
        <p:nvSpPr>
          <p:cNvPr id="12" name="Google Shape;12;p2"/>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3" name="Google Shape;13;p2"/>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14" name="Google Shape;14;p2"/>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spTree>
      <p:nvGrpSpPr>
        <p:cNvPr id="48" name="Shape 48"/>
        <p:cNvGrpSpPr/>
        <p:nvPr/>
      </p:nvGrpSpPr>
      <p:grpSpPr>
        <a:xfrm>
          <a:off x="0" y="0"/>
          <a:ext cx="0" cy="0"/>
          <a:chOff x="0" y="0"/>
          <a:chExt cx="0" cy="0"/>
        </a:xfrm>
      </p:grpSpPr>
      <p:sp>
        <p:nvSpPr>
          <p:cNvPr id="49" name="Google Shape;49;p11"/>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50" name="Google Shape;50;p11"/>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51" name="Google Shape;51;p11"/>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2" name="Google Shape;52;p11"/>
          <p:cNvSpPr txBox="1"/>
          <p:nvPr>
            <p:ph idx="2" type="body"/>
          </p:nvPr>
        </p:nvSpPr>
        <p:spPr>
          <a:xfrm>
            <a:off x="264809" y="114222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Header">
  <p:cSld name="Mission Statement Header">
    <p:spTree>
      <p:nvGrpSpPr>
        <p:cNvPr id="53" name="Shape 53"/>
        <p:cNvGrpSpPr/>
        <p:nvPr/>
      </p:nvGrpSpPr>
      <p:grpSpPr>
        <a:xfrm>
          <a:off x="0" y="0"/>
          <a:ext cx="0" cy="0"/>
          <a:chOff x="0" y="0"/>
          <a:chExt cx="0" cy="0"/>
        </a:xfrm>
      </p:grpSpPr>
      <p:sp>
        <p:nvSpPr>
          <p:cNvPr id="54" name="Google Shape;54;p12"/>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55" name="Google Shape;55;p12"/>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pic>
        <p:nvPicPr>
          <p:cNvPr descr="Mission.png" id="56" name="Google Shape;56;p12"/>
          <p:cNvPicPr preferRelativeResize="0"/>
          <p:nvPr/>
        </p:nvPicPr>
        <p:blipFill rotWithShape="1">
          <a:blip r:embed="rId3">
            <a:alphaModFix/>
          </a:blip>
          <a:srcRect b="0" l="0" r="0" t="0"/>
          <a:stretch/>
        </p:blipFill>
        <p:spPr>
          <a:xfrm>
            <a:off x="3316610" y="293143"/>
            <a:ext cx="5549900" cy="407112"/>
          </a:xfrm>
          <a:prstGeom prst="rect">
            <a:avLst/>
          </a:prstGeom>
          <a:noFill/>
          <a:ln>
            <a:noFill/>
          </a:ln>
        </p:spPr>
      </p:pic>
      <p:sp>
        <p:nvSpPr>
          <p:cNvPr id="57" name="Google Shape;57;p12"/>
          <p:cNvSpPr txBox="1"/>
          <p:nvPr>
            <p:ph idx="1" type="body"/>
          </p:nvPr>
        </p:nvSpPr>
        <p:spPr>
          <a:xfrm>
            <a:off x="264809" y="114222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ission Statement Footer">
  <p:cSld name="Mission Statement Footer">
    <p:spTree>
      <p:nvGrpSpPr>
        <p:cNvPr id="58" name="Shape 58"/>
        <p:cNvGrpSpPr/>
        <p:nvPr/>
      </p:nvGrpSpPr>
      <p:grpSpPr>
        <a:xfrm>
          <a:off x="0" y="0"/>
          <a:ext cx="0" cy="0"/>
          <a:chOff x="0" y="0"/>
          <a:chExt cx="0" cy="0"/>
        </a:xfrm>
      </p:grpSpPr>
      <p:sp>
        <p:nvSpPr>
          <p:cNvPr id="59" name="Google Shape;59;p13"/>
          <p:cNvSpPr/>
          <p:nvPr/>
        </p:nvSpPr>
        <p:spPr>
          <a:xfrm>
            <a:off x="0" y="4167037"/>
            <a:ext cx="9144000" cy="976463"/>
          </a:xfrm>
          <a:prstGeom prst="rect">
            <a:avLst/>
          </a:prstGeom>
          <a:solidFill>
            <a:schemeClr val="lt1"/>
          </a:solidFill>
          <a:ln>
            <a:noFill/>
          </a:ln>
          <a:effectLst>
            <a:outerShdw blurRad="63500" sx="102000" rotWithShape="0" algn="ctr" sy="102000">
              <a:srgbClr val="000000">
                <a:alpha val="400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60" name="Google Shape;60;p13"/>
          <p:cNvPicPr preferRelativeResize="0"/>
          <p:nvPr/>
        </p:nvPicPr>
        <p:blipFill rotWithShape="1">
          <a:blip r:embed="rId2">
            <a:alphaModFix/>
          </a:blip>
          <a:srcRect b="0" l="0" r="0" t="0"/>
          <a:stretch/>
        </p:blipFill>
        <p:spPr>
          <a:xfrm>
            <a:off x="235177" y="4428661"/>
            <a:ext cx="2154519" cy="450245"/>
          </a:xfrm>
          <a:prstGeom prst="rect">
            <a:avLst/>
          </a:prstGeom>
          <a:noFill/>
          <a:ln>
            <a:noFill/>
          </a:ln>
        </p:spPr>
      </p:pic>
      <p:pic>
        <p:nvPicPr>
          <p:cNvPr descr="Mission.png" id="61" name="Google Shape;61;p13"/>
          <p:cNvPicPr preferRelativeResize="0"/>
          <p:nvPr/>
        </p:nvPicPr>
        <p:blipFill rotWithShape="1">
          <a:blip r:embed="rId3">
            <a:alphaModFix/>
          </a:blip>
          <a:srcRect b="0" l="0" r="0" t="0"/>
          <a:stretch/>
        </p:blipFill>
        <p:spPr>
          <a:xfrm>
            <a:off x="3316610" y="4460180"/>
            <a:ext cx="5549900" cy="407112"/>
          </a:xfrm>
          <a:prstGeom prst="rect">
            <a:avLst/>
          </a:prstGeom>
          <a:noFill/>
          <a:ln>
            <a:noFill/>
          </a:ln>
        </p:spPr>
      </p:pic>
      <p:sp>
        <p:nvSpPr>
          <p:cNvPr id="62" name="Google Shape;62;p13"/>
          <p:cNvSpPr txBox="1"/>
          <p:nvPr>
            <p:ph idx="1" type="body"/>
          </p:nvPr>
        </p:nvSpPr>
        <p:spPr>
          <a:xfrm>
            <a:off x="235177" y="176659"/>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ll Locations, Photos Header">
  <p:cSld name="All Locations, Photos Header">
    <p:spTree>
      <p:nvGrpSpPr>
        <p:cNvPr id="63" name="Shape 63"/>
        <p:cNvGrpSpPr/>
        <p:nvPr/>
      </p:nvGrpSpPr>
      <p:grpSpPr>
        <a:xfrm>
          <a:off x="0" y="0"/>
          <a:ext cx="0" cy="0"/>
          <a:chOff x="0" y="0"/>
          <a:chExt cx="0" cy="0"/>
        </a:xfrm>
      </p:grpSpPr>
      <p:sp>
        <p:nvSpPr>
          <p:cNvPr id="64" name="Google Shape;64;p14"/>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65" name="Google Shape;65;p14"/>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pic>
        <p:nvPicPr>
          <p:cNvPr descr="YOSE2.jpg" id="66" name="Google Shape;66;p14"/>
          <p:cNvPicPr preferRelativeResize="0"/>
          <p:nvPr/>
        </p:nvPicPr>
        <p:blipFill rotWithShape="1">
          <a:blip r:embed="rId3">
            <a:alphaModFix/>
          </a:blip>
          <a:srcRect b="0" l="0" r="0" t="0"/>
          <a:stretch/>
        </p:blipFill>
        <p:spPr>
          <a:xfrm>
            <a:off x="4587118" y="93216"/>
            <a:ext cx="869002" cy="869002"/>
          </a:xfrm>
          <a:prstGeom prst="rect">
            <a:avLst/>
          </a:prstGeom>
          <a:noFill/>
          <a:ln>
            <a:noFill/>
          </a:ln>
        </p:spPr>
      </p:pic>
      <p:pic>
        <p:nvPicPr>
          <p:cNvPr descr="GOGA2.jpg" id="67" name="Google Shape;67;p14"/>
          <p:cNvPicPr preferRelativeResize="0"/>
          <p:nvPr/>
        </p:nvPicPr>
        <p:blipFill rotWithShape="1">
          <a:blip r:embed="rId4">
            <a:alphaModFix/>
          </a:blip>
          <a:srcRect b="0" l="0" r="0" t="0"/>
          <a:stretch/>
        </p:blipFill>
        <p:spPr>
          <a:xfrm>
            <a:off x="5491397" y="93215"/>
            <a:ext cx="870157" cy="870157"/>
          </a:xfrm>
          <a:prstGeom prst="rect">
            <a:avLst/>
          </a:prstGeom>
          <a:noFill/>
          <a:ln>
            <a:noFill/>
          </a:ln>
        </p:spPr>
      </p:pic>
      <p:pic>
        <p:nvPicPr>
          <p:cNvPr descr="OLYM1.jpg" id="68" name="Google Shape;68;p14"/>
          <p:cNvPicPr preferRelativeResize="0"/>
          <p:nvPr/>
        </p:nvPicPr>
        <p:blipFill rotWithShape="1">
          <a:blip r:embed="rId5">
            <a:alphaModFix/>
          </a:blip>
          <a:srcRect b="0" l="0" r="0" t="0"/>
          <a:stretch/>
        </p:blipFill>
        <p:spPr>
          <a:xfrm>
            <a:off x="6396831" y="93215"/>
            <a:ext cx="869003" cy="869003"/>
          </a:xfrm>
          <a:prstGeom prst="rect">
            <a:avLst/>
          </a:prstGeom>
          <a:noFill/>
          <a:ln>
            <a:noFill/>
          </a:ln>
        </p:spPr>
      </p:pic>
      <p:pic>
        <p:nvPicPr>
          <p:cNvPr descr="CHIS2 TPD.jpg" id="69" name="Google Shape;69;p14"/>
          <p:cNvPicPr preferRelativeResize="0"/>
          <p:nvPr/>
        </p:nvPicPr>
        <p:blipFill rotWithShape="1">
          <a:blip r:embed="rId6">
            <a:alphaModFix/>
          </a:blip>
          <a:srcRect b="0" l="0" r="0" t="0"/>
          <a:stretch/>
        </p:blipFill>
        <p:spPr>
          <a:xfrm>
            <a:off x="7301111" y="93216"/>
            <a:ext cx="871312" cy="871312"/>
          </a:xfrm>
          <a:prstGeom prst="rect">
            <a:avLst/>
          </a:prstGeom>
          <a:noFill/>
          <a:ln>
            <a:noFill/>
          </a:ln>
        </p:spPr>
      </p:pic>
      <p:pic>
        <p:nvPicPr>
          <p:cNvPr descr="PRWI1_scenery_20120425_015.jpg" id="70" name="Google Shape;70;p14"/>
          <p:cNvPicPr preferRelativeResize="0"/>
          <p:nvPr/>
        </p:nvPicPr>
        <p:blipFill rotWithShape="1">
          <a:blip r:embed="rId7">
            <a:alphaModFix/>
          </a:blip>
          <a:srcRect b="0" l="0" r="0" t="0"/>
          <a:stretch/>
        </p:blipFill>
        <p:spPr>
          <a:xfrm>
            <a:off x="8207700" y="93216"/>
            <a:ext cx="871312" cy="871312"/>
          </a:xfrm>
          <a:prstGeom prst="rect">
            <a:avLst/>
          </a:prstGeom>
          <a:noFill/>
          <a:ln>
            <a:noFill/>
          </a:ln>
        </p:spPr>
      </p:pic>
      <p:cxnSp>
        <p:nvCxnSpPr>
          <p:cNvPr id="71" name="Google Shape;71;p14"/>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72" name="Google Shape;72;p14"/>
          <p:cNvSpPr txBox="1"/>
          <p:nvPr/>
        </p:nvSpPr>
        <p:spPr>
          <a:xfrm>
            <a:off x="2719338" y="76472"/>
            <a:ext cx="1310625" cy="92333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900" u="none" cap="none" strike="noStrike">
                <a:solidFill>
                  <a:srgbClr val="007239"/>
                </a:solidFill>
                <a:latin typeface="Garamond"/>
                <a:ea typeface="Garamond"/>
                <a:cs typeface="Garamond"/>
                <a:sym typeface="Garamond"/>
              </a:rPr>
              <a:t>Yosemite</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Golden</a:t>
            </a:r>
            <a:r>
              <a:rPr lang="en-US" sz="900">
                <a:solidFill>
                  <a:srgbClr val="007239"/>
                </a:solidFill>
                <a:latin typeface="Garamond"/>
                <a:ea typeface="Garamond"/>
                <a:cs typeface="Garamond"/>
                <a:sym typeface="Garamond"/>
              </a:rPr>
              <a:t> Gate</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Olympic</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Santa Monica Mountains</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Channel Islands</a:t>
            </a:r>
            <a:endParaRPr/>
          </a:p>
          <a:p>
            <a:pPr indent="0" lvl="0" marL="0" marR="0" rtl="0" algn="l">
              <a:spcBef>
                <a:spcPts val="0"/>
              </a:spcBef>
              <a:spcAft>
                <a:spcPts val="0"/>
              </a:spcAft>
              <a:buNone/>
            </a:pPr>
            <a:r>
              <a:rPr lang="en-US" sz="900">
                <a:solidFill>
                  <a:srgbClr val="007239"/>
                </a:solidFill>
                <a:latin typeface="Garamond"/>
                <a:ea typeface="Garamond"/>
                <a:cs typeface="Garamond"/>
                <a:sym typeface="Garamond"/>
              </a:rPr>
              <a:t>Prince William Forest</a:t>
            </a:r>
            <a:endParaRPr sz="900">
              <a:solidFill>
                <a:srgbClr val="007239"/>
              </a:solidFill>
              <a:latin typeface="Garamond"/>
              <a:ea typeface="Garamond"/>
              <a:cs typeface="Garamond"/>
              <a:sym typeface="Garamond"/>
            </a:endParaRPr>
          </a:p>
        </p:txBody>
      </p:sp>
      <p:sp>
        <p:nvSpPr>
          <p:cNvPr id="73" name="Google Shape;73;p14"/>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osemite Header">
  <p:cSld name="Yosemite Header">
    <p:spTree>
      <p:nvGrpSpPr>
        <p:cNvPr id="74" name="Shape 74"/>
        <p:cNvGrpSpPr/>
        <p:nvPr/>
      </p:nvGrpSpPr>
      <p:grpSpPr>
        <a:xfrm>
          <a:off x="0" y="0"/>
          <a:ext cx="0" cy="0"/>
          <a:chOff x="0" y="0"/>
          <a:chExt cx="0" cy="0"/>
        </a:xfrm>
      </p:grpSpPr>
      <p:sp>
        <p:nvSpPr>
          <p:cNvPr id="75" name="Google Shape;75;p15"/>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76" name="Google Shape;76;p15"/>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77" name="Google Shape;77;p15"/>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pic>
        <p:nvPicPr>
          <p:cNvPr descr="Yosemite_Long.png" id="78" name="Google Shape;78;p15"/>
          <p:cNvPicPr preferRelativeResize="0"/>
          <p:nvPr/>
        </p:nvPicPr>
        <p:blipFill rotWithShape="1">
          <a:blip r:embed="rId3">
            <a:alphaModFix/>
          </a:blip>
          <a:srcRect b="0" l="0" r="0" t="0"/>
          <a:stretch/>
        </p:blipFill>
        <p:spPr>
          <a:xfrm>
            <a:off x="4851400" y="67430"/>
            <a:ext cx="4229100" cy="929264"/>
          </a:xfrm>
          <a:prstGeom prst="rect">
            <a:avLst/>
          </a:prstGeom>
          <a:noFill/>
          <a:ln>
            <a:noFill/>
          </a:ln>
        </p:spPr>
      </p:pic>
      <p:sp>
        <p:nvSpPr>
          <p:cNvPr id="79" name="Google Shape;79;p15"/>
          <p:cNvSpPr txBox="1"/>
          <p:nvPr/>
        </p:nvSpPr>
        <p:spPr>
          <a:xfrm>
            <a:off x="2775030" y="261624"/>
            <a:ext cx="1104639"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7239"/>
                </a:solidFill>
                <a:latin typeface="Garamond"/>
                <a:ea typeface="Garamond"/>
                <a:cs typeface="Garamond"/>
                <a:sym typeface="Garamond"/>
              </a:rPr>
              <a:t>Yosemite</a:t>
            </a:r>
            <a:endParaRPr sz="2000">
              <a:solidFill>
                <a:srgbClr val="007239"/>
              </a:solidFill>
              <a:latin typeface="Garamond"/>
              <a:ea typeface="Garamond"/>
              <a:cs typeface="Garamond"/>
              <a:sym typeface="Garamond"/>
            </a:endParaRPr>
          </a:p>
        </p:txBody>
      </p:sp>
      <p:sp>
        <p:nvSpPr>
          <p:cNvPr id="80" name="Google Shape;80;p15"/>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GOGA Header">
  <p:cSld name="GOGA Header">
    <p:spTree>
      <p:nvGrpSpPr>
        <p:cNvPr id="81" name="Shape 81"/>
        <p:cNvGrpSpPr/>
        <p:nvPr/>
      </p:nvGrpSpPr>
      <p:grpSpPr>
        <a:xfrm>
          <a:off x="0" y="0"/>
          <a:ext cx="0" cy="0"/>
          <a:chOff x="0" y="0"/>
          <a:chExt cx="0" cy="0"/>
        </a:xfrm>
      </p:grpSpPr>
      <p:sp>
        <p:nvSpPr>
          <p:cNvPr id="82" name="Google Shape;82;p16"/>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83" name="Google Shape;83;p16"/>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84" name="Google Shape;84;p16"/>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85" name="Google Shape;85;p16"/>
          <p:cNvSpPr txBox="1"/>
          <p:nvPr/>
        </p:nvSpPr>
        <p:spPr>
          <a:xfrm>
            <a:off x="2802341" y="261624"/>
            <a:ext cx="1485603"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7239"/>
                </a:solidFill>
                <a:latin typeface="Garamond"/>
                <a:ea typeface="Garamond"/>
                <a:cs typeface="Garamond"/>
                <a:sym typeface="Garamond"/>
              </a:rPr>
              <a:t>Golden Gate</a:t>
            </a:r>
            <a:endParaRPr sz="2000">
              <a:solidFill>
                <a:srgbClr val="007239"/>
              </a:solidFill>
              <a:latin typeface="Garamond"/>
              <a:ea typeface="Garamond"/>
              <a:cs typeface="Garamond"/>
              <a:sym typeface="Garamond"/>
            </a:endParaRPr>
          </a:p>
        </p:txBody>
      </p:sp>
      <p:pic>
        <p:nvPicPr>
          <p:cNvPr descr="Goga_Long.jpg" id="86" name="Google Shape;86;p16"/>
          <p:cNvPicPr preferRelativeResize="0"/>
          <p:nvPr/>
        </p:nvPicPr>
        <p:blipFill rotWithShape="1">
          <a:blip r:embed="rId3">
            <a:alphaModFix/>
          </a:blip>
          <a:srcRect b="0" l="0" r="0" t="0"/>
          <a:stretch/>
        </p:blipFill>
        <p:spPr>
          <a:xfrm>
            <a:off x="4851400" y="66730"/>
            <a:ext cx="4229100" cy="929264"/>
          </a:xfrm>
          <a:prstGeom prst="rect">
            <a:avLst/>
          </a:prstGeom>
          <a:noFill/>
          <a:ln>
            <a:noFill/>
          </a:ln>
        </p:spPr>
      </p:pic>
      <p:sp>
        <p:nvSpPr>
          <p:cNvPr id="87" name="Google Shape;87;p16"/>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WI Header">
  <p:cSld name="PRWI Header">
    <p:spTree>
      <p:nvGrpSpPr>
        <p:cNvPr id="88" name="Shape 88"/>
        <p:cNvGrpSpPr/>
        <p:nvPr/>
      </p:nvGrpSpPr>
      <p:grpSpPr>
        <a:xfrm>
          <a:off x="0" y="0"/>
          <a:ext cx="0" cy="0"/>
          <a:chOff x="0" y="0"/>
          <a:chExt cx="0" cy="0"/>
        </a:xfrm>
      </p:grpSpPr>
      <p:sp>
        <p:nvSpPr>
          <p:cNvPr id="89" name="Google Shape;89;p17"/>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90" name="Google Shape;90;p17"/>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91" name="Google Shape;91;p17"/>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92" name="Google Shape;92;p17"/>
          <p:cNvSpPr txBox="1"/>
          <p:nvPr/>
        </p:nvSpPr>
        <p:spPr>
          <a:xfrm>
            <a:off x="2785700" y="249720"/>
            <a:ext cx="1885682" cy="59503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2000">
                <a:solidFill>
                  <a:srgbClr val="007239"/>
                </a:solidFill>
                <a:latin typeface="Garamond"/>
                <a:ea typeface="Garamond"/>
                <a:cs typeface="Garamond"/>
                <a:sym typeface="Garamond"/>
              </a:rPr>
              <a:t>Prince William</a:t>
            </a:r>
            <a:endParaRPr/>
          </a:p>
          <a:p>
            <a:pPr indent="0" lvl="0" marL="0" marR="0" rtl="0" algn="l">
              <a:lnSpc>
                <a:spcPct val="80000"/>
              </a:lnSpc>
              <a:spcBef>
                <a:spcPts val="0"/>
              </a:spcBef>
              <a:spcAft>
                <a:spcPts val="0"/>
              </a:spcAft>
              <a:buNone/>
            </a:pPr>
            <a:r>
              <a:rPr lang="en-US" sz="2000">
                <a:solidFill>
                  <a:srgbClr val="007239"/>
                </a:solidFill>
                <a:latin typeface="Garamond"/>
                <a:ea typeface="Garamond"/>
                <a:cs typeface="Garamond"/>
                <a:sym typeface="Garamond"/>
              </a:rPr>
              <a:t>Forest</a:t>
            </a:r>
            <a:endParaRPr sz="2000">
              <a:solidFill>
                <a:srgbClr val="007239"/>
              </a:solidFill>
              <a:latin typeface="Garamond"/>
              <a:ea typeface="Garamond"/>
              <a:cs typeface="Garamond"/>
              <a:sym typeface="Garamond"/>
            </a:endParaRPr>
          </a:p>
        </p:txBody>
      </p:sp>
      <p:pic>
        <p:nvPicPr>
          <p:cNvPr descr="PRWI_Long.jpg" id="93" name="Google Shape;93;p17"/>
          <p:cNvPicPr preferRelativeResize="0"/>
          <p:nvPr/>
        </p:nvPicPr>
        <p:blipFill rotWithShape="1">
          <a:blip r:embed="rId3">
            <a:alphaModFix/>
          </a:blip>
          <a:srcRect b="0" l="0" r="0" t="0"/>
          <a:stretch/>
        </p:blipFill>
        <p:spPr>
          <a:xfrm>
            <a:off x="4838705" y="67430"/>
            <a:ext cx="4229095" cy="929263"/>
          </a:xfrm>
          <a:prstGeom prst="rect">
            <a:avLst/>
          </a:prstGeom>
          <a:noFill/>
          <a:ln>
            <a:noFill/>
          </a:ln>
        </p:spPr>
      </p:pic>
      <p:sp>
        <p:nvSpPr>
          <p:cNvPr id="94" name="Google Shape;94;p17"/>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O Header">
  <p:cSld name="SAMO Header">
    <p:spTree>
      <p:nvGrpSpPr>
        <p:cNvPr id="95" name="Shape 95"/>
        <p:cNvGrpSpPr/>
        <p:nvPr/>
      </p:nvGrpSpPr>
      <p:grpSpPr>
        <a:xfrm>
          <a:off x="0" y="0"/>
          <a:ext cx="0" cy="0"/>
          <a:chOff x="0" y="0"/>
          <a:chExt cx="0" cy="0"/>
        </a:xfrm>
      </p:grpSpPr>
      <p:sp>
        <p:nvSpPr>
          <p:cNvPr id="96" name="Google Shape;96;p18"/>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97" name="Google Shape;97;p18"/>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98" name="Google Shape;98;p18"/>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99" name="Google Shape;99;p18"/>
          <p:cNvSpPr txBox="1"/>
          <p:nvPr/>
        </p:nvSpPr>
        <p:spPr>
          <a:xfrm>
            <a:off x="2727237" y="210891"/>
            <a:ext cx="1531188" cy="595035"/>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lang="en-US" sz="2000">
                <a:solidFill>
                  <a:srgbClr val="007239"/>
                </a:solidFill>
                <a:latin typeface="Garamond"/>
                <a:ea typeface="Garamond"/>
                <a:cs typeface="Garamond"/>
                <a:sym typeface="Garamond"/>
              </a:rPr>
              <a:t>Santa Monica</a:t>
            </a:r>
            <a:endParaRPr/>
          </a:p>
          <a:p>
            <a:pPr indent="0" lvl="0" marL="0" marR="0" rtl="0" algn="l">
              <a:lnSpc>
                <a:spcPct val="80000"/>
              </a:lnSpc>
              <a:spcBef>
                <a:spcPts val="0"/>
              </a:spcBef>
              <a:spcAft>
                <a:spcPts val="0"/>
              </a:spcAft>
              <a:buNone/>
            </a:pPr>
            <a:r>
              <a:rPr lang="en-US" sz="2000">
                <a:solidFill>
                  <a:srgbClr val="007239"/>
                </a:solidFill>
                <a:latin typeface="Garamond"/>
                <a:ea typeface="Garamond"/>
                <a:cs typeface="Garamond"/>
                <a:sym typeface="Garamond"/>
              </a:rPr>
              <a:t>Mountains</a:t>
            </a:r>
            <a:endParaRPr sz="2000">
              <a:solidFill>
                <a:srgbClr val="007239"/>
              </a:solidFill>
              <a:latin typeface="Garamond"/>
              <a:ea typeface="Garamond"/>
              <a:cs typeface="Garamond"/>
              <a:sym typeface="Garamond"/>
            </a:endParaRPr>
          </a:p>
        </p:txBody>
      </p:sp>
      <p:pic>
        <p:nvPicPr>
          <p:cNvPr descr="Soca_long.jpg" id="100" name="Google Shape;100;p18"/>
          <p:cNvPicPr preferRelativeResize="0"/>
          <p:nvPr/>
        </p:nvPicPr>
        <p:blipFill rotWithShape="1">
          <a:blip r:embed="rId3">
            <a:alphaModFix/>
          </a:blip>
          <a:srcRect b="0" l="0" r="0" t="0"/>
          <a:stretch/>
        </p:blipFill>
        <p:spPr>
          <a:xfrm>
            <a:off x="4851400" y="73530"/>
            <a:ext cx="4229100" cy="9292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LYM Header">
  <p:cSld name="OLYM Header">
    <p:spTree>
      <p:nvGrpSpPr>
        <p:cNvPr id="101" name="Shape 101"/>
        <p:cNvGrpSpPr/>
        <p:nvPr/>
      </p:nvGrpSpPr>
      <p:grpSpPr>
        <a:xfrm>
          <a:off x="0" y="0"/>
          <a:ext cx="0" cy="0"/>
          <a:chOff x="0" y="0"/>
          <a:chExt cx="0" cy="0"/>
        </a:xfrm>
      </p:grpSpPr>
      <p:sp>
        <p:nvSpPr>
          <p:cNvPr id="102" name="Google Shape;102;p19"/>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03" name="Google Shape;103;p19"/>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104" name="Google Shape;104;p19"/>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105" name="Google Shape;105;p19"/>
          <p:cNvSpPr txBox="1"/>
          <p:nvPr/>
        </p:nvSpPr>
        <p:spPr>
          <a:xfrm>
            <a:off x="2747722" y="261692"/>
            <a:ext cx="1044777"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7239"/>
                </a:solidFill>
                <a:latin typeface="Garamond"/>
                <a:ea typeface="Garamond"/>
                <a:cs typeface="Garamond"/>
                <a:sym typeface="Garamond"/>
              </a:rPr>
              <a:t>Olympic</a:t>
            </a:r>
            <a:endParaRPr sz="2000">
              <a:solidFill>
                <a:srgbClr val="007239"/>
              </a:solidFill>
              <a:latin typeface="Garamond"/>
              <a:ea typeface="Garamond"/>
              <a:cs typeface="Garamond"/>
              <a:sym typeface="Garamond"/>
            </a:endParaRPr>
          </a:p>
        </p:txBody>
      </p:sp>
      <p:pic>
        <p:nvPicPr>
          <p:cNvPr descr="Olympic_Long.jpg" id="106" name="Google Shape;106;p19"/>
          <p:cNvPicPr preferRelativeResize="0"/>
          <p:nvPr/>
        </p:nvPicPr>
        <p:blipFill rotWithShape="1">
          <a:blip r:embed="rId3">
            <a:alphaModFix/>
          </a:blip>
          <a:srcRect b="0" l="0" r="0" t="0"/>
          <a:stretch/>
        </p:blipFill>
        <p:spPr>
          <a:xfrm>
            <a:off x="4851401" y="66701"/>
            <a:ext cx="4229099" cy="929264"/>
          </a:xfrm>
          <a:prstGeom prst="rect">
            <a:avLst/>
          </a:prstGeom>
          <a:noFill/>
          <a:ln>
            <a:noFill/>
          </a:ln>
        </p:spPr>
      </p:pic>
      <p:sp>
        <p:nvSpPr>
          <p:cNvPr id="107" name="Google Shape;107;p19"/>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IS Header">
  <p:cSld name="CHIS Header">
    <p:spTree>
      <p:nvGrpSpPr>
        <p:cNvPr id="108" name="Shape 108"/>
        <p:cNvGrpSpPr/>
        <p:nvPr/>
      </p:nvGrpSpPr>
      <p:grpSpPr>
        <a:xfrm>
          <a:off x="0" y="0"/>
          <a:ext cx="0" cy="0"/>
          <a:chOff x="0" y="0"/>
          <a:chExt cx="0" cy="0"/>
        </a:xfrm>
      </p:grpSpPr>
      <p:sp>
        <p:nvSpPr>
          <p:cNvPr id="109" name="Google Shape;109;p20"/>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10" name="Google Shape;110;p20"/>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cxnSp>
        <p:nvCxnSpPr>
          <p:cNvPr id="111" name="Google Shape;111;p20"/>
          <p:cNvCxnSpPr/>
          <p:nvPr/>
        </p:nvCxnSpPr>
        <p:spPr>
          <a:xfrm>
            <a:off x="2605243" y="179683"/>
            <a:ext cx="0" cy="662431"/>
          </a:xfrm>
          <a:prstGeom prst="straightConnector1">
            <a:avLst/>
          </a:prstGeom>
          <a:noFill/>
          <a:ln cap="flat" cmpd="sng" w="9525">
            <a:solidFill>
              <a:srgbClr val="007239"/>
            </a:solidFill>
            <a:prstDash val="solid"/>
            <a:round/>
            <a:headEnd len="sm" w="sm" type="none"/>
            <a:tailEnd len="sm" w="sm" type="none"/>
          </a:ln>
        </p:spPr>
      </p:cxnSp>
      <p:sp>
        <p:nvSpPr>
          <p:cNvPr id="112" name="Google Shape;112;p20"/>
          <p:cNvSpPr txBox="1"/>
          <p:nvPr/>
        </p:nvSpPr>
        <p:spPr>
          <a:xfrm>
            <a:off x="2719315" y="311759"/>
            <a:ext cx="1774018" cy="40011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2000">
                <a:solidFill>
                  <a:srgbClr val="007239"/>
                </a:solidFill>
                <a:latin typeface="Garamond"/>
                <a:ea typeface="Garamond"/>
                <a:cs typeface="Garamond"/>
                <a:sym typeface="Garamond"/>
              </a:rPr>
              <a:t>Channel Islands</a:t>
            </a:r>
            <a:endParaRPr sz="2000">
              <a:solidFill>
                <a:srgbClr val="007239"/>
              </a:solidFill>
              <a:latin typeface="Garamond"/>
              <a:ea typeface="Garamond"/>
              <a:cs typeface="Garamond"/>
              <a:sym typeface="Garamond"/>
            </a:endParaRPr>
          </a:p>
        </p:txBody>
      </p:sp>
      <p:pic>
        <p:nvPicPr>
          <p:cNvPr descr="CHI_Long.jpg" id="113" name="Google Shape;113;p20"/>
          <p:cNvPicPr preferRelativeResize="0"/>
          <p:nvPr/>
        </p:nvPicPr>
        <p:blipFill rotWithShape="1">
          <a:blip r:embed="rId3">
            <a:alphaModFix/>
          </a:blip>
          <a:srcRect b="0" l="0" r="0" t="0"/>
          <a:stretch/>
        </p:blipFill>
        <p:spPr>
          <a:xfrm>
            <a:off x="4851400" y="66938"/>
            <a:ext cx="4229100" cy="929264"/>
          </a:xfrm>
          <a:prstGeom prst="rect">
            <a:avLst/>
          </a:prstGeom>
          <a:noFill/>
          <a:ln>
            <a:noFill/>
          </a:ln>
        </p:spPr>
      </p:pic>
      <p:sp>
        <p:nvSpPr>
          <p:cNvPr id="114" name="Google Shape;114;p20"/>
          <p:cNvSpPr txBox="1"/>
          <p:nvPr>
            <p:ph idx="1" type="body"/>
          </p:nvPr>
        </p:nvSpPr>
        <p:spPr>
          <a:xfrm>
            <a:off x="264809" y="1231356"/>
            <a:ext cx="8625191" cy="3826729"/>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O Title Slide">
  <p:cSld name="SAMO Title Slid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17" name="Google Shape;17;p3"/>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18" name="Google Shape;18;p3"/>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HIS Photo + All Campus Footer">
  <p:cSld name="CHIS Photo + All Campus Footer">
    <p:spTree>
      <p:nvGrpSpPr>
        <p:cNvPr id="115" name="Shape 115"/>
        <p:cNvGrpSpPr/>
        <p:nvPr/>
      </p:nvGrpSpPr>
      <p:grpSpPr>
        <a:xfrm>
          <a:off x="0" y="0"/>
          <a:ext cx="0" cy="0"/>
          <a:chOff x="0" y="0"/>
          <a:chExt cx="0" cy="0"/>
        </a:xfrm>
      </p:grpSpPr>
      <p:sp>
        <p:nvSpPr>
          <p:cNvPr id="116" name="Google Shape;116;p21"/>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17" name="Google Shape;117;p21"/>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pic>
        <p:nvPicPr>
          <p:cNvPr descr="CHI_Long.jpg" id="118" name="Google Shape;118;p21"/>
          <p:cNvPicPr preferRelativeResize="0"/>
          <p:nvPr/>
        </p:nvPicPr>
        <p:blipFill rotWithShape="1">
          <a:blip r:embed="rId3">
            <a:alphaModFix/>
          </a:blip>
          <a:srcRect b="0" l="0" r="0" t="0"/>
          <a:stretch/>
        </p:blipFill>
        <p:spPr>
          <a:xfrm>
            <a:off x="4851400" y="66938"/>
            <a:ext cx="4229100" cy="929264"/>
          </a:xfrm>
          <a:prstGeom prst="rect">
            <a:avLst/>
          </a:prstGeom>
          <a:noFill/>
          <a:ln>
            <a:noFill/>
          </a:ln>
        </p:spPr>
      </p:pic>
      <p:sp>
        <p:nvSpPr>
          <p:cNvPr id="119" name="Google Shape;119;p21"/>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sp>
        <p:nvSpPr>
          <p:cNvPr id="120" name="Google Shape;120;p21"/>
          <p:cNvSpPr txBox="1"/>
          <p:nvPr>
            <p:ph idx="1" type="body"/>
          </p:nvPr>
        </p:nvSpPr>
        <p:spPr>
          <a:xfrm>
            <a:off x="264809" y="1231356"/>
            <a:ext cx="8625191" cy="3373655"/>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OSE Photo + All Location Footer">
  <p:cSld name="YOSE Photo + All Location Footer">
    <p:spTree>
      <p:nvGrpSpPr>
        <p:cNvPr id="121" name="Shape 121"/>
        <p:cNvGrpSpPr/>
        <p:nvPr/>
      </p:nvGrpSpPr>
      <p:grpSpPr>
        <a:xfrm>
          <a:off x="0" y="0"/>
          <a:ext cx="0" cy="0"/>
          <a:chOff x="0" y="0"/>
          <a:chExt cx="0" cy="0"/>
        </a:xfrm>
      </p:grpSpPr>
      <p:sp>
        <p:nvSpPr>
          <p:cNvPr id="122" name="Google Shape;122;p22"/>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23" name="Google Shape;123;p22"/>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124" name="Google Shape;124;p22"/>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descr="Yosemite_Long.png" id="125" name="Google Shape;125;p22"/>
          <p:cNvPicPr preferRelativeResize="0"/>
          <p:nvPr/>
        </p:nvPicPr>
        <p:blipFill rotWithShape="1">
          <a:blip r:embed="rId3">
            <a:alphaModFix/>
          </a:blip>
          <a:srcRect b="0" l="0" r="0" t="0"/>
          <a:stretch/>
        </p:blipFill>
        <p:spPr>
          <a:xfrm>
            <a:off x="4851400" y="67430"/>
            <a:ext cx="4229100" cy="929264"/>
          </a:xfrm>
          <a:prstGeom prst="rect">
            <a:avLst/>
          </a:prstGeom>
          <a:noFill/>
          <a:ln>
            <a:noFill/>
          </a:ln>
        </p:spPr>
      </p:pic>
      <p:sp>
        <p:nvSpPr>
          <p:cNvPr id="126" name="Google Shape;126;p22"/>
          <p:cNvSpPr txBox="1"/>
          <p:nvPr>
            <p:ph idx="1" type="body"/>
          </p:nvPr>
        </p:nvSpPr>
        <p:spPr>
          <a:xfrm>
            <a:off x="264809" y="1231357"/>
            <a:ext cx="8625191" cy="335880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LYM Photo + All Location Footer">
  <p:cSld name="OLYM Photo + All Location Footer">
    <p:spTree>
      <p:nvGrpSpPr>
        <p:cNvPr id="127" name="Shape 127"/>
        <p:cNvGrpSpPr/>
        <p:nvPr/>
      </p:nvGrpSpPr>
      <p:grpSpPr>
        <a:xfrm>
          <a:off x="0" y="0"/>
          <a:ext cx="0" cy="0"/>
          <a:chOff x="0" y="0"/>
          <a:chExt cx="0" cy="0"/>
        </a:xfrm>
      </p:grpSpPr>
      <p:sp>
        <p:nvSpPr>
          <p:cNvPr id="128" name="Google Shape;128;p23"/>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29" name="Google Shape;129;p23"/>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130" name="Google Shape;130;p23"/>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descr="Olympic_Long.jpg" id="131" name="Google Shape;131;p23"/>
          <p:cNvPicPr preferRelativeResize="0"/>
          <p:nvPr/>
        </p:nvPicPr>
        <p:blipFill rotWithShape="1">
          <a:blip r:embed="rId3">
            <a:alphaModFix/>
          </a:blip>
          <a:srcRect b="0" l="0" r="0" t="0"/>
          <a:stretch/>
        </p:blipFill>
        <p:spPr>
          <a:xfrm>
            <a:off x="4851401" y="66701"/>
            <a:ext cx="4229099" cy="929264"/>
          </a:xfrm>
          <a:prstGeom prst="rect">
            <a:avLst/>
          </a:prstGeom>
          <a:noFill/>
          <a:ln>
            <a:noFill/>
          </a:ln>
        </p:spPr>
      </p:pic>
      <p:sp>
        <p:nvSpPr>
          <p:cNvPr id="132" name="Google Shape;132;p23"/>
          <p:cNvSpPr txBox="1"/>
          <p:nvPr>
            <p:ph idx="1" type="body"/>
          </p:nvPr>
        </p:nvSpPr>
        <p:spPr>
          <a:xfrm>
            <a:off x="264809" y="1231357"/>
            <a:ext cx="8625191" cy="34850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WI Photo + All Location Footer">
  <p:cSld name="PRWI Photo + All Location Footer">
    <p:spTree>
      <p:nvGrpSpPr>
        <p:cNvPr id="133" name="Shape 133"/>
        <p:cNvGrpSpPr/>
        <p:nvPr/>
      </p:nvGrpSpPr>
      <p:grpSpPr>
        <a:xfrm>
          <a:off x="0" y="0"/>
          <a:ext cx="0" cy="0"/>
          <a:chOff x="0" y="0"/>
          <a:chExt cx="0" cy="0"/>
        </a:xfrm>
      </p:grpSpPr>
      <p:sp>
        <p:nvSpPr>
          <p:cNvPr id="134" name="Google Shape;134;p24"/>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35" name="Google Shape;135;p24"/>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136" name="Google Shape;136;p24"/>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descr="PRWI_Long.jpg" id="137" name="Google Shape;137;p24"/>
          <p:cNvPicPr preferRelativeResize="0"/>
          <p:nvPr/>
        </p:nvPicPr>
        <p:blipFill rotWithShape="1">
          <a:blip r:embed="rId3">
            <a:alphaModFix/>
          </a:blip>
          <a:srcRect b="0" l="0" r="0" t="0"/>
          <a:stretch/>
        </p:blipFill>
        <p:spPr>
          <a:xfrm>
            <a:off x="4838705" y="67430"/>
            <a:ext cx="4229095" cy="929263"/>
          </a:xfrm>
          <a:prstGeom prst="rect">
            <a:avLst/>
          </a:prstGeom>
          <a:noFill/>
          <a:ln>
            <a:noFill/>
          </a:ln>
        </p:spPr>
      </p:pic>
      <p:sp>
        <p:nvSpPr>
          <p:cNvPr id="138" name="Google Shape;138;p24"/>
          <p:cNvSpPr txBox="1"/>
          <p:nvPr>
            <p:ph idx="1" type="body"/>
          </p:nvPr>
        </p:nvSpPr>
        <p:spPr>
          <a:xfrm>
            <a:off x="264809" y="1231357"/>
            <a:ext cx="8625191" cy="34850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O Photo + All Location Footer">
  <p:cSld name="SAMO Photo + All Location Footer">
    <p:spTree>
      <p:nvGrpSpPr>
        <p:cNvPr id="139" name="Shape 139"/>
        <p:cNvGrpSpPr/>
        <p:nvPr/>
      </p:nvGrpSpPr>
      <p:grpSpPr>
        <a:xfrm>
          <a:off x="0" y="0"/>
          <a:ext cx="0" cy="0"/>
          <a:chOff x="0" y="0"/>
          <a:chExt cx="0" cy="0"/>
        </a:xfrm>
      </p:grpSpPr>
      <p:sp>
        <p:nvSpPr>
          <p:cNvPr id="140" name="Google Shape;140;p25"/>
          <p:cNvSpPr/>
          <p:nvPr/>
        </p:nvSpPr>
        <p:spPr>
          <a:xfrm>
            <a:off x="0" y="1"/>
            <a:ext cx="9144000" cy="1065232"/>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atureBridge_logo_color.png" id="141" name="Google Shape;141;p25"/>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142" name="Google Shape;142;p25"/>
          <p:cNvSpPr txBox="1"/>
          <p:nvPr/>
        </p:nvSpPr>
        <p:spPr>
          <a:xfrm>
            <a:off x="457200" y="4716402"/>
            <a:ext cx="8229600" cy="307777"/>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1400">
                <a:solidFill>
                  <a:srgbClr val="007239"/>
                </a:solidFill>
                <a:latin typeface="Garamond"/>
                <a:ea typeface="Garamond"/>
                <a:cs typeface="Garamond"/>
                <a:sym typeface="Garamond"/>
              </a:rPr>
              <a:t>Yosemite | Golden Gate | Olympic | Santa Monica Mountains | Channel Islands | Prince William Forest </a:t>
            </a:r>
            <a:endParaRPr sz="1400">
              <a:solidFill>
                <a:srgbClr val="007239"/>
              </a:solidFill>
              <a:latin typeface="Garamond"/>
              <a:ea typeface="Garamond"/>
              <a:cs typeface="Garamond"/>
              <a:sym typeface="Garamond"/>
            </a:endParaRPr>
          </a:p>
        </p:txBody>
      </p:sp>
      <p:pic>
        <p:nvPicPr>
          <p:cNvPr descr="Soca_long.jpg" id="143" name="Google Shape;143;p25"/>
          <p:cNvPicPr preferRelativeResize="0"/>
          <p:nvPr/>
        </p:nvPicPr>
        <p:blipFill rotWithShape="1">
          <a:blip r:embed="rId3">
            <a:alphaModFix/>
          </a:blip>
          <a:srcRect b="0" l="0" r="0" t="0"/>
          <a:stretch/>
        </p:blipFill>
        <p:spPr>
          <a:xfrm>
            <a:off x="4851400" y="73530"/>
            <a:ext cx="4229100" cy="929264"/>
          </a:xfrm>
          <a:prstGeom prst="rect">
            <a:avLst/>
          </a:prstGeom>
          <a:noFill/>
          <a:ln>
            <a:noFill/>
          </a:ln>
        </p:spPr>
      </p:pic>
      <p:sp>
        <p:nvSpPr>
          <p:cNvPr id="144" name="Google Shape;144;p25"/>
          <p:cNvSpPr txBox="1"/>
          <p:nvPr>
            <p:ph idx="1" type="body"/>
          </p:nvPr>
        </p:nvSpPr>
        <p:spPr>
          <a:xfrm>
            <a:off x="264809" y="1231357"/>
            <a:ext cx="8625191" cy="3485046"/>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320"/>
              </a:spcBef>
              <a:spcAft>
                <a:spcPts val="0"/>
              </a:spcAft>
              <a:buClr>
                <a:srgbClr val="4D5659"/>
              </a:buClr>
              <a:buSzPts val="1600"/>
              <a:buFont typeface="Arial"/>
              <a:buNone/>
              <a:defRPr b="0" i="0" sz="1600" u="none" cap="none" strike="noStrike">
                <a:solidFill>
                  <a:srgbClr val="4D5659"/>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AMO2 Title Slide">
  <p:cSld name="SAMO2 Title Slide">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4"/>
          <p:cNvSpPr/>
          <p:nvPr/>
        </p:nvSpPr>
        <p:spPr>
          <a:xfrm>
            <a:off x="0" y="4167037"/>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21" name="Google Shape;21;p4"/>
          <p:cNvPicPr preferRelativeResize="0"/>
          <p:nvPr/>
        </p:nvPicPr>
        <p:blipFill rotWithShape="1">
          <a:blip r:embed="rId3">
            <a:alphaModFix/>
          </a:blip>
          <a:srcRect b="0" l="0" r="0" t="0"/>
          <a:stretch/>
        </p:blipFill>
        <p:spPr>
          <a:xfrm>
            <a:off x="235177" y="4428661"/>
            <a:ext cx="2154519" cy="450245"/>
          </a:xfrm>
          <a:prstGeom prst="rect">
            <a:avLst/>
          </a:prstGeom>
          <a:noFill/>
          <a:ln>
            <a:noFill/>
          </a:ln>
        </p:spPr>
      </p:pic>
      <p:sp>
        <p:nvSpPr>
          <p:cNvPr id="22" name="Google Shape;22;p4"/>
          <p:cNvSpPr txBox="1"/>
          <p:nvPr>
            <p:ph idx="1" type="body"/>
          </p:nvPr>
        </p:nvSpPr>
        <p:spPr>
          <a:xfrm>
            <a:off x="3092949" y="4428975"/>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RWI Title Slide">
  <p:cSld name="PRWI Title Slide">
    <p:bg>
      <p:bgPr>
        <a:blipFill>
          <a:blip r:embed="rId2">
            <a:alphaModFix/>
          </a:blip>
          <a:stretch>
            <a:fillRect/>
          </a:stretch>
        </a:blipFill>
      </p:bgPr>
    </p:bg>
    <p:spTree>
      <p:nvGrpSpPr>
        <p:cNvPr id="23" name="Shape 23"/>
        <p:cNvGrpSpPr/>
        <p:nvPr/>
      </p:nvGrpSpPr>
      <p:grpSpPr>
        <a:xfrm>
          <a:off x="0" y="0"/>
          <a:ext cx="0" cy="0"/>
          <a:chOff x="0" y="0"/>
          <a:chExt cx="0" cy="0"/>
        </a:xfrm>
      </p:grpSpPr>
      <p:sp>
        <p:nvSpPr>
          <p:cNvPr id="24" name="Google Shape;24;p5"/>
          <p:cNvSpPr/>
          <p:nvPr/>
        </p:nvSpPr>
        <p:spPr>
          <a:xfrm>
            <a:off x="0" y="4167037"/>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25" name="Google Shape;25;p5"/>
          <p:cNvPicPr preferRelativeResize="0"/>
          <p:nvPr/>
        </p:nvPicPr>
        <p:blipFill rotWithShape="1">
          <a:blip r:embed="rId3">
            <a:alphaModFix/>
          </a:blip>
          <a:srcRect b="0" l="0" r="0" t="0"/>
          <a:stretch/>
        </p:blipFill>
        <p:spPr>
          <a:xfrm>
            <a:off x="235177" y="4428661"/>
            <a:ext cx="2154519" cy="450245"/>
          </a:xfrm>
          <a:prstGeom prst="rect">
            <a:avLst/>
          </a:prstGeom>
          <a:noFill/>
          <a:ln>
            <a:noFill/>
          </a:ln>
        </p:spPr>
      </p:pic>
      <p:sp>
        <p:nvSpPr>
          <p:cNvPr id="26" name="Google Shape;26;p5"/>
          <p:cNvSpPr txBox="1"/>
          <p:nvPr>
            <p:ph idx="1" type="body"/>
          </p:nvPr>
        </p:nvSpPr>
        <p:spPr>
          <a:xfrm>
            <a:off x="3092949" y="4428975"/>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OSE Title Slide">
  <p:cSld name="YOSE Title Slide">
    <p:bg>
      <p:bgPr>
        <a:blipFill>
          <a:blip r:embed="rId2">
            <a:alphaModFix/>
          </a:blip>
          <a:stretch>
            <a:fillRect/>
          </a:stretch>
        </a:blipFill>
      </p:bgPr>
    </p:bg>
    <p:spTree>
      <p:nvGrpSpPr>
        <p:cNvPr id="27" name="Shape 27"/>
        <p:cNvGrpSpPr/>
        <p:nvPr/>
      </p:nvGrpSpPr>
      <p:grpSpPr>
        <a:xfrm>
          <a:off x="0" y="0"/>
          <a:ext cx="0" cy="0"/>
          <a:chOff x="0" y="0"/>
          <a:chExt cx="0" cy="0"/>
        </a:xfrm>
      </p:grpSpPr>
      <p:sp>
        <p:nvSpPr>
          <p:cNvPr id="28" name="Google Shape;28;p6"/>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29" name="Google Shape;29;p6"/>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30" name="Google Shape;30;p6"/>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FRC Title Slide">
  <p:cSld name="SFRC Title Slide">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7"/>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33" name="Google Shape;33;p7"/>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34" name="Google Shape;34;p7"/>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LYM Title Slide">
  <p:cSld name="OLYM Title Slide">
    <p:bg>
      <p:bgPr>
        <a:blipFill>
          <a:blip r:embed="rId2">
            <a:alphaModFix/>
          </a:blip>
          <a:stretch>
            <a:fillRect/>
          </a:stretch>
        </a:blipFill>
      </p:bgPr>
    </p:bg>
    <p:spTree>
      <p:nvGrpSpPr>
        <p:cNvPr id="35" name="Shape 35"/>
        <p:cNvGrpSpPr/>
        <p:nvPr/>
      </p:nvGrpSpPr>
      <p:grpSpPr>
        <a:xfrm>
          <a:off x="0" y="0"/>
          <a:ext cx="0" cy="0"/>
          <a:chOff x="0" y="0"/>
          <a:chExt cx="0" cy="0"/>
        </a:xfrm>
      </p:grpSpPr>
      <p:sp>
        <p:nvSpPr>
          <p:cNvPr id="36" name="Google Shape;36;p8"/>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37" name="Google Shape;37;p8"/>
          <p:cNvPicPr preferRelativeResize="0"/>
          <p:nvPr/>
        </p:nvPicPr>
        <p:blipFill rotWithShape="1">
          <a:blip r:embed="rId3">
            <a:alphaModFix/>
          </a:blip>
          <a:srcRect b="0" l="0" r="0" t="0"/>
          <a:stretch/>
        </p:blipFill>
        <p:spPr>
          <a:xfrm>
            <a:off x="235177" y="261624"/>
            <a:ext cx="2154519" cy="450245"/>
          </a:xfrm>
          <a:prstGeom prst="rect">
            <a:avLst/>
          </a:prstGeom>
          <a:noFill/>
          <a:ln>
            <a:noFill/>
          </a:ln>
        </p:spPr>
      </p:pic>
      <p:sp>
        <p:nvSpPr>
          <p:cNvPr id="38" name="Google Shape;38;p8"/>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OSE2 Title Slide">
  <p:cSld name="YOSE2 Title Slide">
    <p:bg>
      <p:bgPr>
        <a:blipFill>
          <a:blip r:embed="rId2">
            <a:alphaModFix/>
          </a:blip>
          <a:stretch>
            <a:fillRect/>
          </a:stretch>
        </a:blipFill>
      </p:bgPr>
    </p:bg>
    <p:spTree>
      <p:nvGrpSpPr>
        <p:cNvPr id="39" name="Shape 39"/>
        <p:cNvGrpSpPr/>
        <p:nvPr/>
      </p:nvGrpSpPr>
      <p:grpSpPr>
        <a:xfrm>
          <a:off x="0" y="0"/>
          <a:ext cx="0" cy="0"/>
          <a:chOff x="0" y="0"/>
          <a:chExt cx="0" cy="0"/>
        </a:xfrm>
      </p:grpSpPr>
      <p:sp>
        <p:nvSpPr>
          <p:cNvPr id="40" name="Google Shape;40;p9"/>
          <p:cNvSpPr/>
          <p:nvPr/>
        </p:nvSpPr>
        <p:spPr>
          <a:xfrm>
            <a:off x="0" y="4167037"/>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41" name="Google Shape;41;p9"/>
          <p:cNvPicPr preferRelativeResize="0"/>
          <p:nvPr/>
        </p:nvPicPr>
        <p:blipFill rotWithShape="1">
          <a:blip r:embed="rId3">
            <a:alphaModFix/>
          </a:blip>
          <a:srcRect b="0" l="0" r="0" t="0"/>
          <a:stretch/>
        </p:blipFill>
        <p:spPr>
          <a:xfrm>
            <a:off x="235177" y="4428661"/>
            <a:ext cx="2154519" cy="450245"/>
          </a:xfrm>
          <a:prstGeom prst="rect">
            <a:avLst/>
          </a:prstGeom>
          <a:noFill/>
          <a:ln>
            <a:noFill/>
          </a:ln>
        </p:spPr>
      </p:pic>
      <p:sp>
        <p:nvSpPr>
          <p:cNvPr id="42" name="Google Shape;42;p9"/>
          <p:cNvSpPr txBox="1"/>
          <p:nvPr>
            <p:ph idx="1" type="body"/>
          </p:nvPr>
        </p:nvSpPr>
        <p:spPr>
          <a:xfrm>
            <a:off x="3092949" y="4428975"/>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itle Slide">
  <p:cSld name="Blank Title Slide">
    <p:spTree>
      <p:nvGrpSpPr>
        <p:cNvPr id="43" name="Shape 43"/>
        <p:cNvGrpSpPr/>
        <p:nvPr/>
      </p:nvGrpSpPr>
      <p:grpSpPr>
        <a:xfrm>
          <a:off x="0" y="0"/>
          <a:ext cx="0" cy="0"/>
          <a:chOff x="0" y="0"/>
          <a:chExt cx="0" cy="0"/>
        </a:xfrm>
      </p:grpSpPr>
      <p:sp>
        <p:nvSpPr>
          <p:cNvPr id="44" name="Google Shape;44;p10"/>
          <p:cNvSpPr/>
          <p:nvPr/>
        </p:nvSpPr>
        <p:spPr>
          <a:xfrm>
            <a:off x="0" y="0"/>
            <a:ext cx="9144000" cy="976463"/>
          </a:xfrm>
          <a:prstGeom prst="rect">
            <a:avLst/>
          </a:prstGeom>
          <a:solidFill>
            <a:schemeClr val="lt1"/>
          </a:solidFill>
          <a:ln>
            <a:noFill/>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NatureBridge_logo_color.png" id="45" name="Google Shape;45;p10"/>
          <p:cNvPicPr preferRelativeResize="0"/>
          <p:nvPr/>
        </p:nvPicPr>
        <p:blipFill rotWithShape="1">
          <a:blip r:embed="rId2">
            <a:alphaModFix/>
          </a:blip>
          <a:srcRect b="0" l="0" r="0" t="0"/>
          <a:stretch/>
        </p:blipFill>
        <p:spPr>
          <a:xfrm>
            <a:off x="235177" y="261624"/>
            <a:ext cx="2154519" cy="450245"/>
          </a:xfrm>
          <a:prstGeom prst="rect">
            <a:avLst/>
          </a:prstGeom>
          <a:noFill/>
          <a:ln>
            <a:noFill/>
          </a:ln>
        </p:spPr>
      </p:pic>
      <p:sp>
        <p:nvSpPr>
          <p:cNvPr id="46" name="Google Shape;46;p10"/>
          <p:cNvSpPr txBox="1"/>
          <p:nvPr>
            <p:ph idx="1" type="body"/>
          </p:nvPr>
        </p:nvSpPr>
        <p:spPr>
          <a:xfrm>
            <a:off x="3092949" y="261938"/>
            <a:ext cx="5797051" cy="509587"/>
          </a:xfrm>
          <a:prstGeom prst="rect">
            <a:avLst/>
          </a:prstGeom>
          <a:noFill/>
          <a:ln>
            <a:noFill/>
          </a:ln>
        </p:spPr>
        <p:txBody>
          <a:bodyPr anchorCtr="0" anchor="t" bIns="45700" lIns="91425" spcFirstLastPara="1" rIns="91425" wrap="square" tIns="45700">
            <a:noAutofit/>
          </a:bodyPr>
          <a:lstStyle>
            <a:lvl1pPr indent="-228600" lvl="0" marL="457200" marR="0" rtl="0" algn="r">
              <a:spcBef>
                <a:spcPts val="480"/>
              </a:spcBef>
              <a:spcAft>
                <a:spcPts val="0"/>
              </a:spcAft>
              <a:buClr>
                <a:srgbClr val="6DA838"/>
              </a:buClr>
              <a:buSzPts val="2400"/>
              <a:buFont typeface="Arial"/>
              <a:buNone/>
              <a:defRPr b="0" i="0" sz="2400" u="none" cap="none" strike="noStrike">
                <a:solidFill>
                  <a:srgbClr val="6DA838"/>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47" name="Google Shape;47;p10"/>
          <p:cNvSpPr/>
          <p:nvPr>
            <p:ph idx="2" type="pic"/>
          </p:nvPr>
        </p:nvSpPr>
        <p:spPr>
          <a:xfrm>
            <a:off x="142875" y="1100138"/>
            <a:ext cx="8869363" cy="3925887"/>
          </a:xfrm>
          <a:prstGeom prst="rect">
            <a:avLst/>
          </a:prstGeom>
          <a:noFill/>
          <a:ln>
            <a:noFill/>
          </a:ln>
        </p:spPr>
        <p:txBody>
          <a:bodyPr anchorCtr="0" anchor="t" bIns="45700" lIns="91425" spcFirstLastPara="1" rIns="91425" wrap="square" tIns="45700">
            <a:noAutofit/>
          </a:bodyPr>
          <a:lstStyle>
            <a:lvl1pPr lvl="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5"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9"/>
            <a:ext cx="8229600" cy="85725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200151"/>
            <a:ext cx="8229600" cy="3394472"/>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4767263"/>
            <a:ext cx="2133600" cy="273844"/>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4767263"/>
            <a:ext cx="2895600" cy="273844"/>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4767263"/>
            <a:ext cx="2133600" cy="273844"/>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 Id="rId3" Type="http://schemas.openxmlformats.org/officeDocument/2006/relationships/image" Target="../media/image31.jpg"/><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3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3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43.png"/><Relationship Id="rId4" Type="http://schemas.openxmlformats.org/officeDocument/2006/relationships/image" Target="../media/image33.png"/><Relationship Id="rId5" Type="http://schemas.openxmlformats.org/officeDocument/2006/relationships/image" Target="../media/image4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38.png"/><Relationship Id="rId5" Type="http://schemas.openxmlformats.org/officeDocument/2006/relationships/image" Target="../media/image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hyperlink" Target="https://naturebridge.org/programs/prince-william-forest-school-environmental-science"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4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hyperlink" Target="https://youtu.be/ytZL-m2OHuc"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28.jpg"/><Relationship Id="rId4" Type="http://schemas.openxmlformats.org/officeDocument/2006/relationships/image" Target="../media/image26.png"/><Relationship Id="rId5"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4.jpg"/><Relationship Id="rId4" Type="http://schemas.openxmlformats.org/officeDocument/2006/relationships/image" Target="../media/image23.jpg"/><Relationship Id="rId5" Type="http://schemas.openxmlformats.org/officeDocument/2006/relationships/image" Target="../media/image34.jpg"/><Relationship Id="rId6" Type="http://schemas.openxmlformats.org/officeDocument/2006/relationships/image" Target="../media/image2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40.jpg"/><Relationship Id="rId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 name="Shape 148"/>
        <p:cNvGrpSpPr/>
        <p:nvPr/>
      </p:nvGrpSpPr>
      <p:grpSpPr>
        <a:xfrm>
          <a:off x="0" y="0"/>
          <a:ext cx="0" cy="0"/>
          <a:chOff x="0" y="0"/>
          <a:chExt cx="0" cy="0"/>
        </a:xfrm>
      </p:grpSpPr>
      <p:sp>
        <p:nvSpPr>
          <p:cNvPr id="149" name="Google Shape;149;p26"/>
          <p:cNvSpPr txBox="1"/>
          <p:nvPr>
            <p:ph idx="1" type="body"/>
          </p:nvPr>
        </p:nvSpPr>
        <p:spPr>
          <a:xfrm>
            <a:off x="3092949" y="4428975"/>
            <a:ext cx="5797200" cy="509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Clr>
                <a:srgbClr val="6DA838"/>
              </a:buClr>
              <a:buSzPts val="2400"/>
              <a:buFont typeface="Arial"/>
              <a:buNone/>
            </a:pPr>
            <a:r>
              <a:rPr lang="en-US">
                <a:latin typeface="Work Sans"/>
                <a:ea typeface="Work Sans"/>
                <a:cs typeface="Work Sans"/>
                <a:sym typeface="Work Sans"/>
              </a:rPr>
              <a:t>Prince William Forest Park</a:t>
            </a:r>
            <a:endParaRPr i="0" sz="2400" u="none" cap="none" strike="noStrike">
              <a:solidFill>
                <a:srgbClr val="6DA838"/>
              </a:solidFill>
              <a:latin typeface="Work Sans"/>
              <a:ea typeface="Work Sans"/>
              <a:cs typeface="Work Sans"/>
              <a:sym typeface="Work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 name="Shape 217"/>
        <p:cNvGrpSpPr/>
        <p:nvPr/>
      </p:nvGrpSpPr>
      <p:grpSpPr>
        <a:xfrm>
          <a:off x="0" y="0"/>
          <a:ext cx="0" cy="0"/>
          <a:chOff x="0" y="0"/>
          <a:chExt cx="0" cy="0"/>
        </a:xfrm>
      </p:grpSpPr>
      <p:sp>
        <p:nvSpPr>
          <p:cNvPr id="218" name="Google Shape;218;p35"/>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Servicio de comida</a:t>
            </a:r>
            <a:endParaRPr>
              <a:latin typeface="Work Sans"/>
              <a:ea typeface="Work Sans"/>
              <a:cs typeface="Work Sans"/>
              <a:sym typeface="Work Sans"/>
            </a:endParaRPr>
          </a:p>
        </p:txBody>
      </p:sp>
      <p:pic>
        <p:nvPicPr>
          <p:cNvPr descr="F:\work\PRWI\PRWI Nov 2011 (2).JPG" id="219" name="Google Shape;219;p35"/>
          <p:cNvPicPr preferRelativeResize="0"/>
          <p:nvPr/>
        </p:nvPicPr>
        <p:blipFill rotWithShape="1">
          <a:blip r:embed="rId3">
            <a:alphaModFix/>
          </a:blip>
          <a:srcRect b="0" l="0" r="0" t="0"/>
          <a:stretch/>
        </p:blipFill>
        <p:spPr>
          <a:xfrm>
            <a:off x="311700" y="1229299"/>
            <a:ext cx="3833375" cy="2875027"/>
          </a:xfrm>
          <a:prstGeom prst="rect">
            <a:avLst/>
          </a:prstGeom>
          <a:noFill/>
          <a:ln>
            <a:noFill/>
          </a:ln>
        </p:spPr>
      </p:pic>
      <p:sp>
        <p:nvSpPr>
          <p:cNvPr id="220" name="Google Shape;220;p35"/>
          <p:cNvSpPr txBox="1"/>
          <p:nvPr/>
        </p:nvSpPr>
        <p:spPr>
          <a:xfrm>
            <a:off x="1564325" y="4104325"/>
            <a:ext cx="1043700" cy="4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D5659"/>
                </a:solidFill>
                <a:latin typeface="Work Sans"/>
                <a:ea typeface="Work Sans"/>
                <a:cs typeface="Work Sans"/>
                <a:sym typeface="Work Sans"/>
              </a:rPr>
              <a:t>Comedor</a:t>
            </a:r>
            <a:endParaRPr>
              <a:solidFill>
                <a:srgbClr val="4D5659"/>
              </a:solidFill>
              <a:latin typeface="Work Sans"/>
              <a:ea typeface="Work Sans"/>
              <a:cs typeface="Work Sans"/>
              <a:sym typeface="Work Sans"/>
            </a:endParaRPr>
          </a:p>
        </p:txBody>
      </p:sp>
      <p:sp>
        <p:nvSpPr>
          <p:cNvPr id="221" name="Google Shape;221;p35"/>
          <p:cNvSpPr txBox="1"/>
          <p:nvPr/>
        </p:nvSpPr>
        <p:spPr>
          <a:xfrm>
            <a:off x="6027100" y="4140800"/>
            <a:ext cx="2202900" cy="4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4D5659"/>
                </a:solidFill>
                <a:latin typeface="Work Sans"/>
                <a:ea typeface="Work Sans"/>
                <a:cs typeface="Work Sans"/>
                <a:sym typeface="Work Sans"/>
              </a:rPr>
              <a:t>Interior del comedor</a:t>
            </a:r>
            <a:endParaRPr>
              <a:solidFill>
                <a:srgbClr val="4D5659"/>
              </a:solidFill>
              <a:latin typeface="Work Sans"/>
              <a:ea typeface="Work Sans"/>
              <a:cs typeface="Work Sans"/>
              <a:sym typeface="Work Sans"/>
            </a:endParaRPr>
          </a:p>
        </p:txBody>
      </p:sp>
      <p:pic>
        <p:nvPicPr>
          <p:cNvPr id="222" name="Google Shape;222;p35"/>
          <p:cNvPicPr preferRelativeResize="0"/>
          <p:nvPr/>
        </p:nvPicPr>
        <p:blipFill rotWithShape="1">
          <a:blip r:embed="rId4">
            <a:alphaModFix/>
          </a:blip>
          <a:srcRect b="0" l="0" r="11111" t="0"/>
          <a:stretch/>
        </p:blipFill>
        <p:spPr>
          <a:xfrm>
            <a:off x="5059463" y="1229300"/>
            <a:ext cx="3833374" cy="28750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6"/>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Laboratorio con microscopios</a:t>
            </a:r>
            <a:endParaRPr>
              <a:latin typeface="Work Sans"/>
              <a:ea typeface="Work Sans"/>
              <a:cs typeface="Work Sans"/>
              <a:sym typeface="Work Sans"/>
            </a:endParaRPr>
          </a:p>
        </p:txBody>
      </p:sp>
      <p:pic>
        <p:nvPicPr>
          <p:cNvPr descr="F:\work\PRWI\PRWI Nov 2011 (3).JPG" id="228" name="Google Shape;228;p36"/>
          <p:cNvPicPr preferRelativeResize="0"/>
          <p:nvPr/>
        </p:nvPicPr>
        <p:blipFill rotWithShape="1">
          <a:blip r:embed="rId3">
            <a:alphaModFix/>
          </a:blip>
          <a:srcRect b="0" l="0" r="0" t="0"/>
          <a:stretch/>
        </p:blipFill>
        <p:spPr>
          <a:xfrm>
            <a:off x="2015363" y="1172425"/>
            <a:ext cx="5113272" cy="3834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7"/>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Campamento de cabañas 1</a:t>
            </a:r>
            <a:endParaRPr/>
          </a:p>
        </p:txBody>
      </p:sp>
      <p:pic>
        <p:nvPicPr>
          <p:cNvPr id="234" name="Google Shape;234;p37"/>
          <p:cNvPicPr preferRelativeResize="0"/>
          <p:nvPr/>
        </p:nvPicPr>
        <p:blipFill>
          <a:blip r:embed="rId3">
            <a:alphaModFix/>
          </a:blip>
          <a:stretch>
            <a:fillRect/>
          </a:stretch>
        </p:blipFill>
        <p:spPr>
          <a:xfrm>
            <a:off x="3000638" y="1026963"/>
            <a:ext cx="3142730" cy="406706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38"/>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¿Qué llevar? Ropa de cama</a:t>
            </a:r>
            <a:endParaRPr>
              <a:latin typeface="Work Sans"/>
              <a:ea typeface="Work Sans"/>
              <a:cs typeface="Work Sans"/>
              <a:sym typeface="Work Sans"/>
            </a:endParaRPr>
          </a:p>
        </p:txBody>
      </p:sp>
      <p:pic>
        <p:nvPicPr>
          <p:cNvPr id="240" name="Google Shape;240;p38"/>
          <p:cNvPicPr preferRelativeResize="0"/>
          <p:nvPr/>
        </p:nvPicPr>
        <p:blipFill>
          <a:blip r:embed="rId3">
            <a:alphaModFix/>
          </a:blip>
          <a:stretch>
            <a:fillRect/>
          </a:stretch>
        </p:blipFill>
        <p:spPr>
          <a:xfrm>
            <a:off x="195175" y="1418825"/>
            <a:ext cx="2999426" cy="2601099"/>
          </a:xfrm>
          <a:prstGeom prst="rect">
            <a:avLst/>
          </a:prstGeom>
          <a:noFill/>
          <a:ln>
            <a:noFill/>
          </a:ln>
        </p:spPr>
      </p:pic>
      <p:pic>
        <p:nvPicPr>
          <p:cNvPr id="241" name="Google Shape;241;p38"/>
          <p:cNvPicPr preferRelativeResize="0"/>
          <p:nvPr/>
        </p:nvPicPr>
        <p:blipFill>
          <a:blip r:embed="rId4">
            <a:alphaModFix/>
          </a:blip>
          <a:stretch>
            <a:fillRect/>
          </a:stretch>
        </p:blipFill>
        <p:spPr>
          <a:xfrm>
            <a:off x="3584975" y="3458647"/>
            <a:ext cx="1810925" cy="1424425"/>
          </a:xfrm>
          <a:prstGeom prst="rect">
            <a:avLst/>
          </a:prstGeom>
          <a:noFill/>
          <a:ln>
            <a:noFill/>
          </a:ln>
        </p:spPr>
      </p:pic>
      <p:pic>
        <p:nvPicPr>
          <p:cNvPr id="242" name="Google Shape;242;p38"/>
          <p:cNvPicPr preferRelativeResize="0"/>
          <p:nvPr/>
        </p:nvPicPr>
        <p:blipFill>
          <a:blip r:embed="rId5">
            <a:alphaModFix/>
          </a:blip>
          <a:stretch>
            <a:fillRect/>
          </a:stretch>
        </p:blipFill>
        <p:spPr>
          <a:xfrm>
            <a:off x="6108900" y="2021299"/>
            <a:ext cx="2630299" cy="1755375"/>
          </a:xfrm>
          <a:prstGeom prst="rect">
            <a:avLst/>
          </a:prstGeom>
          <a:noFill/>
          <a:ln>
            <a:noFill/>
          </a:ln>
        </p:spPr>
      </p:pic>
      <p:sp>
        <p:nvSpPr>
          <p:cNvPr id="243" name="Google Shape;243;p38"/>
          <p:cNvSpPr txBox="1"/>
          <p:nvPr/>
        </p:nvSpPr>
        <p:spPr>
          <a:xfrm>
            <a:off x="3194600" y="1376425"/>
            <a:ext cx="2827200" cy="2047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rgbClr val="4D5659"/>
                </a:solidFill>
                <a:latin typeface="Work Sans"/>
                <a:ea typeface="Work Sans"/>
                <a:cs typeface="Work Sans"/>
                <a:sym typeface="Work Sans"/>
              </a:rPr>
              <a:t>Saco de dormir abrigador</a:t>
            </a:r>
            <a:endParaRPr sz="1800">
              <a:solidFill>
                <a:srgbClr val="4D5659"/>
              </a:solidFill>
              <a:latin typeface="Work Sans"/>
              <a:ea typeface="Work Sans"/>
              <a:cs typeface="Work Sans"/>
              <a:sym typeface="Work Sans"/>
            </a:endParaRPr>
          </a:p>
          <a:p>
            <a:pPr indent="0" lvl="0" marL="0" rtl="0" algn="ctr">
              <a:spcBef>
                <a:spcPts val="0"/>
              </a:spcBef>
              <a:spcAft>
                <a:spcPts val="0"/>
              </a:spcAft>
              <a:buNone/>
            </a:pPr>
            <a:r>
              <a:rPr lang="en-US" sz="1800">
                <a:solidFill>
                  <a:srgbClr val="4D5659"/>
                </a:solidFill>
                <a:latin typeface="Work Sans"/>
                <a:ea typeface="Work Sans"/>
                <a:cs typeface="Work Sans"/>
                <a:sym typeface="Work Sans"/>
              </a:rPr>
              <a:t>y/o</a:t>
            </a:r>
            <a:endParaRPr sz="1800">
              <a:solidFill>
                <a:srgbClr val="4D5659"/>
              </a:solidFill>
              <a:latin typeface="Work Sans"/>
              <a:ea typeface="Work Sans"/>
              <a:cs typeface="Work Sans"/>
              <a:sym typeface="Work Sans"/>
            </a:endParaRPr>
          </a:p>
          <a:p>
            <a:pPr indent="0" lvl="0" marL="0" rtl="0" algn="ctr">
              <a:spcBef>
                <a:spcPts val="0"/>
              </a:spcBef>
              <a:spcAft>
                <a:spcPts val="0"/>
              </a:spcAft>
              <a:buNone/>
            </a:pPr>
            <a:r>
              <a:rPr lang="en-US" sz="1800">
                <a:solidFill>
                  <a:srgbClr val="4D5659"/>
                </a:solidFill>
                <a:latin typeface="Work Sans"/>
                <a:ea typeface="Work Sans"/>
                <a:cs typeface="Work Sans"/>
                <a:sym typeface="Work Sans"/>
              </a:rPr>
              <a:t>Frazadas y sábanas abrigadoras</a:t>
            </a:r>
            <a:endParaRPr sz="1800">
              <a:solidFill>
                <a:srgbClr val="4D5659"/>
              </a:solidFill>
              <a:latin typeface="Work Sans"/>
              <a:ea typeface="Work Sans"/>
              <a:cs typeface="Work Sans"/>
              <a:sym typeface="Work Sans"/>
            </a:endParaRPr>
          </a:p>
          <a:p>
            <a:pPr indent="0" lvl="0" marL="0" rtl="0" algn="ctr">
              <a:spcBef>
                <a:spcPts val="0"/>
              </a:spcBef>
              <a:spcAft>
                <a:spcPts val="0"/>
              </a:spcAft>
              <a:buNone/>
            </a:pPr>
            <a:r>
              <a:t/>
            </a:r>
            <a:endParaRPr sz="1800">
              <a:solidFill>
                <a:srgbClr val="4D5659"/>
              </a:solidFill>
              <a:latin typeface="Work Sans"/>
              <a:ea typeface="Work Sans"/>
              <a:cs typeface="Work Sans"/>
              <a:sym typeface="Work Sans"/>
            </a:endParaRPr>
          </a:p>
          <a:p>
            <a:pPr indent="0" lvl="0" marL="0" rtl="0" algn="ctr">
              <a:spcBef>
                <a:spcPts val="0"/>
              </a:spcBef>
              <a:spcAft>
                <a:spcPts val="0"/>
              </a:spcAft>
              <a:buNone/>
            </a:pPr>
            <a:r>
              <a:rPr lang="en-US" sz="1800">
                <a:solidFill>
                  <a:srgbClr val="4D5659"/>
                </a:solidFill>
                <a:latin typeface="Work Sans"/>
                <a:ea typeface="Work Sans"/>
                <a:cs typeface="Work Sans"/>
                <a:sym typeface="Work Sans"/>
              </a:rPr>
              <a:t>Almohada</a:t>
            </a:r>
            <a:endParaRPr sz="1800">
              <a:solidFill>
                <a:srgbClr val="4D5659"/>
              </a:solidFill>
              <a:latin typeface="Work Sans"/>
              <a:ea typeface="Work Sans"/>
              <a:cs typeface="Work Sans"/>
              <a:sym typeface="Work Sans"/>
            </a:endParaRPr>
          </a:p>
          <a:p>
            <a:pPr indent="0" lvl="0" marL="0" rtl="0" algn="ctr">
              <a:spcBef>
                <a:spcPts val="0"/>
              </a:spcBef>
              <a:spcAft>
                <a:spcPts val="0"/>
              </a:spcAft>
              <a:buNone/>
            </a:pPr>
            <a:r>
              <a:t/>
            </a:r>
            <a:endParaRPr sz="1800">
              <a:solidFill>
                <a:srgbClr val="4D5659"/>
              </a:solidFill>
              <a:latin typeface="Work Sans"/>
              <a:ea typeface="Work Sans"/>
              <a:cs typeface="Work Sans"/>
              <a:sym typeface="Work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9"/>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¿Qué llevar? Vestimenta</a:t>
            </a:r>
            <a:endParaRPr>
              <a:latin typeface="Work Sans"/>
              <a:ea typeface="Work Sans"/>
              <a:cs typeface="Work Sans"/>
              <a:sym typeface="Work Sans"/>
            </a:endParaRPr>
          </a:p>
        </p:txBody>
      </p:sp>
      <p:sp>
        <p:nvSpPr>
          <p:cNvPr id="249" name="Google Shape;249;p39"/>
          <p:cNvSpPr txBox="1"/>
          <p:nvPr/>
        </p:nvSpPr>
        <p:spPr>
          <a:xfrm>
            <a:off x="178250" y="1090125"/>
            <a:ext cx="8814300" cy="1332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US" sz="2000">
                <a:solidFill>
                  <a:srgbClr val="4D5659"/>
                </a:solidFill>
                <a:latin typeface="Work Sans"/>
                <a:ea typeface="Work Sans"/>
                <a:cs typeface="Work Sans"/>
                <a:sym typeface="Work Sans"/>
              </a:rPr>
              <a:t>Lo ideal es usar atuendos prácticos y funcionales, no necesariamente sofisticados.</a:t>
            </a:r>
            <a:endParaRPr sz="2000">
              <a:solidFill>
                <a:srgbClr val="4D5659"/>
              </a:solidFill>
              <a:latin typeface="Work Sans"/>
              <a:ea typeface="Work Sans"/>
              <a:cs typeface="Work Sans"/>
              <a:sym typeface="Work Sans"/>
            </a:endParaRPr>
          </a:p>
          <a:p>
            <a:pPr indent="0" lvl="0" marL="0" rtl="0" algn="ctr">
              <a:lnSpc>
                <a:spcPct val="115000"/>
              </a:lnSpc>
              <a:spcBef>
                <a:spcPts val="0"/>
              </a:spcBef>
              <a:spcAft>
                <a:spcPts val="0"/>
              </a:spcAft>
              <a:buNone/>
            </a:pPr>
            <a:r>
              <a:rPr lang="en-US" sz="2000">
                <a:solidFill>
                  <a:srgbClr val="4D5659"/>
                </a:solidFill>
                <a:latin typeface="Work Sans"/>
                <a:ea typeface="Work Sans"/>
                <a:cs typeface="Work Sans"/>
                <a:sym typeface="Work Sans"/>
              </a:rPr>
              <a:t>Lean la lista del equipo necesario con atención y prepárense para todo tipo de climas, así como para ensuciarse.</a:t>
            </a:r>
            <a:endParaRPr sz="2000">
              <a:solidFill>
                <a:srgbClr val="4D5659"/>
              </a:solidFill>
              <a:latin typeface="Work Sans"/>
              <a:ea typeface="Work Sans"/>
              <a:cs typeface="Work Sans"/>
              <a:sym typeface="Work Sans"/>
            </a:endParaRPr>
          </a:p>
          <a:p>
            <a:pPr indent="0" lvl="0" marL="0" rtl="0" algn="ctr">
              <a:lnSpc>
                <a:spcPct val="115000"/>
              </a:lnSpc>
              <a:spcBef>
                <a:spcPts val="0"/>
              </a:spcBef>
              <a:spcAft>
                <a:spcPts val="0"/>
              </a:spcAft>
              <a:buNone/>
            </a:pPr>
            <a:r>
              <a:t/>
            </a:r>
            <a:endParaRPr sz="1800">
              <a:solidFill>
                <a:srgbClr val="4D5659"/>
              </a:solidFill>
              <a:latin typeface="Work Sans"/>
              <a:ea typeface="Work Sans"/>
              <a:cs typeface="Work Sans"/>
              <a:sym typeface="Work Sans"/>
            </a:endParaRPr>
          </a:p>
          <a:p>
            <a:pPr indent="0" lvl="0" marL="0" rtl="0" algn="ctr">
              <a:spcBef>
                <a:spcPts val="0"/>
              </a:spcBef>
              <a:spcAft>
                <a:spcPts val="1600"/>
              </a:spcAft>
              <a:buNone/>
            </a:pPr>
            <a:r>
              <a:t/>
            </a:r>
            <a:endParaRPr sz="1200">
              <a:latin typeface="Verdana"/>
              <a:ea typeface="Verdana"/>
              <a:cs typeface="Verdana"/>
              <a:sym typeface="Verdana"/>
            </a:endParaRPr>
          </a:p>
        </p:txBody>
      </p:sp>
      <p:sp>
        <p:nvSpPr>
          <p:cNvPr id="250" name="Google Shape;250;p39"/>
          <p:cNvSpPr txBox="1"/>
          <p:nvPr/>
        </p:nvSpPr>
        <p:spPr>
          <a:xfrm>
            <a:off x="945450" y="2803825"/>
            <a:ext cx="3802200" cy="21390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ropa para clima lluvioso</a:t>
            </a:r>
            <a:endParaRPr sz="2000">
              <a:solidFill>
                <a:srgbClr val="4D5659"/>
              </a:solidFill>
              <a:latin typeface="Work Sans"/>
              <a:ea typeface="Work Sans"/>
              <a:cs typeface="Work Sans"/>
              <a:sym typeface="Work Sans"/>
            </a:endParaRPr>
          </a:p>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zapatos de uso rudo</a:t>
            </a:r>
            <a:endParaRPr sz="2000">
              <a:solidFill>
                <a:srgbClr val="4D5659"/>
              </a:solidFill>
              <a:latin typeface="Work Sans"/>
              <a:ea typeface="Work Sans"/>
              <a:cs typeface="Work Sans"/>
              <a:sym typeface="Work Sans"/>
            </a:endParaRPr>
          </a:p>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gorro abrigador</a:t>
            </a:r>
            <a:endParaRPr sz="2000">
              <a:solidFill>
                <a:srgbClr val="4D5659"/>
              </a:solidFill>
              <a:latin typeface="Work Sans"/>
              <a:ea typeface="Work Sans"/>
              <a:cs typeface="Work Sans"/>
              <a:sym typeface="Work Sans"/>
            </a:endParaRPr>
          </a:p>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guantes</a:t>
            </a:r>
            <a:endParaRPr sz="2000">
              <a:solidFill>
                <a:srgbClr val="4D5659"/>
              </a:solidFill>
              <a:latin typeface="Work Sans"/>
              <a:ea typeface="Work Sans"/>
              <a:cs typeface="Work Sans"/>
              <a:sym typeface="Work Sans"/>
            </a:endParaRPr>
          </a:p>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calcetines suficientes</a:t>
            </a:r>
            <a:endParaRPr sz="2000">
              <a:solidFill>
                <a:srgbClr val="4D5659"/>
              </a:solidFill>
              <a:latin typeface="Work Sans"/>
              <a:ea typeface="Work Sans"/>
              <a:cs typeface="Work Sans"/>
              <a:sym typeface="Work Sans"/>
            </a:endParaRPr>
          </a:p>
          <a:p>
            <a:pPr indent="0" lvl="0" marL="0" rtl="0" algn="l">
              <a:spcBef>
                <a:spcPts val="0"/>
              </a:spcBef>
              <a:spcAft>
                <a:spcPts val="0"/>
              </a:spcAft>
              <a:buNone/>
            </a:pPr>
            <a:r>
              <a:t/>
            </a:r>
            <a:endParaRPr sz="2400">
              <a:solidFill>
                <a:srgbClr val="4D5659"/>
              </a:solidFill>
              <a:latin typeface="Work Sans"/>
              <a:ea typeface="Work Sans"/>
              <a:cs typeface="Work Sans"/>
              <a:sym typeface="Work Sans"/>
            </a:endParaRPr>
          </a:p>
          <a:p>
            <a:pPr indent="0" lvl="0" marL="0" rtl="0" algn="l">
              <a:spcBef>
                <a:spcPts val="0"/>
              </a:spcBef>
              <a:spcAft>
                <a:spcPts val="0"/>
              </a:spcAft>
              <a:buNone/>
            </a:pPr>
            <a:r>
              <a:t/>
            </a:r>
            <a:endParaRPr sz="2400">
              <a:solidFill>
                <a:srgbClr val="4D5659"/>
              </a:solidFill>
              <a:latin typeface="Work Sans"/>
              <a:ea typeface="Work Sans"/>
              <a:cs typeface="Work Sans"/>
              <a:sym typeface="Work Sans"/>
            </a:endParaRPr>
          </a:p>
        </p:txBody>
      </p:sp>
      <p:sp>
        <p:nvSpPr>
          <p:cNvPr id="251" name="Google Shape;251;p39"/>
          <p:cNvSpPr txBox="1"/>
          <p:nvPr/>
        </p:nvSpPr>
        <p:spPr>
          <a:xfrm>
            <a:off x="4586650" y="2803825"/>
            <a:ext cx="4098600" cy="2012100"/>
          </a:xfrm>
          <a:prstGeom prst="rect">
            <a:avLst/>
          </a:prstGeom>
          <a:noFill/>
          <a:ln>
            <a:noFill/>
          </a:ln>
        </p:spPr>
        <p:txBody>
          <a:bodyPr anchorCtr="0" anchor="t" bIns="91425" lIns="91425" spcFirstLastPara="1" rIns="91425" wrap="square" tIns="91425">
            <a:noAutofit/>
          </a:bodyPr>
          <a:lstStyle/>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gorra que proteja del sol</a:t>
            </a:r>
            <a:endParaRPr sz="2000">
              <a:solidFill>
                <a:srgbClr val="4D5659"/>
              </a:solidFill>
              <a:latin typeface="Work Sans"/>
              <a:ea typeface="Work Sans"/>
              <a:cs typeface="Work Sans"/>
              <a:sym typeface="Work Sans"/>
            </a:endParaRPr>
          </a:p>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medicamentos</a:t>
            </a:r>
            <a:endParaRPr sz="2000">
              <a:solidFill>
                <a:srgbClr val="4D5659"/>
              </a:solidFill>
              <a:latin typeface="Work Sans"/>
              <a:ea typeface="Work Sans"/>
              <a:cs typeface="Work Sans"/>
              <a:sym typeface="Work Sans"/>
            </a:endParaRPr>
          </a:p>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linterna</a:t>
            </a:r>
            <a:endParaRPr sz="2000">
              <a:solidFill>
                <a:srgbClr val="4D5659"/>
              </a:solidFill>
              <a:latin typeface="Work Sans"/>
              <a:ea typeface="Work Sans"/>
              <a:cs typeface="Work Sans"/>
              <a:sym typeface="Work Sans"/>
            </a:endParaRPr>
          </a:p>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artículos de aseo personal</a:t>
            </a:r>
            <a:endParaRPr sz="2000">
              <a:solidFill>
                <a:srgbClr val="4D5659"/>
              </a:solidFill>
              <a:latin typeface="Work Sans"/>
              <a:ea typeface="Work Sans"/>
              <a:cs typeface="Work Sans"/>
              <a:sym typeface="Work Sans"/>
            </a:endParaRPr>
          </a:p>
          <a:p>
            <a:pPr indent="-355600" lvl="0" marL="457200" rtl="0" algn="l">
              <a:spcBef>
                <a:spcPts val="0"/>
              </a:spcBef>
              <a:spcAft>
                <a:spcPts val="0"/>
              </a:spcAft>
              <a:buClr>
                <a:srgbClr val="4D5659"/>
              </a:buClr>
              <a:buSzPts val="2000"/>
              <a:buFont typeface="Work Sans"/>
              <a:buChar char="●"/>
            </a:pPr>
            <a:r>
              <a:rPr lang="en-US" sz="2000">
                <a:solidFill>
                  <a:srgbClr val="4D5659"/>
                </a:solidFill>
                <a:latin typeface="Work Sans"/>
                <a:ea typeface="Work Sans"/>
                <a:cs typeface="Work Sans"/>
                <a:sym typeface="Work Sans"/>
              </a:rPr>
              <a:t>toalla y toalla facial</a:t>
            </a:r>
            <a:r>
              <a:rPr lang="en-US" sz="2400">
                <a:solidFill>
                  <a:srgbClr val="4D5659"/>
                </a:solidFill>
                <a:latin typeface="Work Sans"/>
                <a:ea typeface="Work Sans"/>
                <a:cs typeface="Work Sans"/>
                <a:sym typeface="Work Sans"/>
              </a:rPr>
              <a:t> </a:t>
            </a:r>
            <a:endParaRPr sz="2400">
              <a:solidFill>
                <a:srgbClr val="4D5659"/>
              </a:solidFill>
              <a:latin typeface="Work Sans"/>
              <a:ea typeface="Work Sans"/>
              <a:cs typeface="Work Sans"/>
              <a:sym typeface="Work Sans"/>
            </a:endParaRPr>
          </a:p>
          <a:p>
            <a:pPr indent="0" lvl="0" marL="0" rtl="0" algn="l">
              <a:spcBef>
                <a:spcPts val="0"/>
              </a:spcBef>
              <a:spcAft>
                <a:spcPts val="0"/>
              </a:spcAft>
              <a:buNone/>
            </a:pPr>
            <a:r>
              <a:t/>
            </a:r>
            <a:endParaRPr sz="2400">
              <a:solidFill>
                <a:srgbClr val="4D5659"/>
              </a:solidFill>
              <a:latin typeface="Work Sans"/>
              <a:ea typeface="Work Sans"/>
              <a:cs typeface="Work Sans"/>
              <a:sym typeface="Work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Google Shape;256;p40"/>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¿Qué llevar? Mochila para el día</a:t>
            </a:r>
            <a:endParaRPr>
              <a:latin typeface="Work Sans"/>
              <a:ea typeface="Work Sans"/>
              <a:cs typeface="Work Sans"/>
              <a:sym typeface="Work Sans"/>
            </a:endParaRPr>
          </a:p>
        </p:txBody>
      </p:sp>
      <p:sp>
        <p:nvSpPr>
          <p:cNvPr id="257" name="Google Shape;257;p40"/>
          <p:cNvSpPr txBox="1"/>
          <p:nvPr/>
        </p:nvSpPr>
        <p:spPr>
          <a:xfrm>
            <a:off x="84750" y="1332050"/>
            <a:ext cx="5301900" cy="342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4D5659"/>
                </a:solidFill>
                <a:latin typeface="Work Sans"/>
                <a:ea typeface="Work Sans"/>
                <a:cs typeface="Work Sans"/>
                <a:sym typeface="Work Sans"/>
              </a:rPr>
              <a:t>Todos los días, la mochila debe contener:</a:t>
            </a:r>
            <a:br>
              <a:rPr lang="en-US" sz="1800">
                <a:solidFill>
                  <a:srgbClr val="4D5659"/>
                </a:solidFill>
                <a:latin typeface="Work Sans"/>
                <a:ea typeface="Work Sans"/>
                <a:cs typeface="Work Sans"/>
                <a:sym typeface="Work Sans"/>
              </a:rPr>
            </a:b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Almuerzo para el primer día</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	Botella grande de agua (llena)</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	Diario y dos lápices afilados</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	Capas adicionales de ropa abrigadora</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	Gorro y guantes</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	Ropa para clima lluvioso</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	Paliacate (para usarlo como mantel</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individual)</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	(Opcional: cámara o binoculares)</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t/>
            </a:r>
            <a:endParaRPr sz="1800">
              <a:solidFill>
                <a:srgbClr val="4D5659"/>
              </a:solidFill>
              <a:latin typeface="Work Sans"/>
              <a:ea typeface="Work Sans"/>
              <a:cs typeface="Work Sans"/>
              <a:sym typeface="Work Sans"/>
            </a:endParaRPr>
          </a:p>
        </p:txBody>
      </p:sp>
      <p:pic>
        <p:nvPicPr>
          <p:cNvPr id="258" name="Google Shape;258;p40"/>
          <p:cNvPicPr preferRelativeResize="0"/>
          <p:nvPr/>
        </p:nvPicPr>
        <p:blipFill>
          <a:blip r:embed="rId3">
            <a:alphaModFix/>
          </a:blip>
          <a:stretch>
            <a:fillRect/>
          </a:stretch>
        </p:blipFill>
        <p:spPr>
          <a:xfrm>
            <a:off x="6116047" y="3289922"/>
            <a:ext cx="1648200" cy="1648200"/>
          </a:xfrm>
          <a:prstGeom prst="rect">
            <a:avLst/>
          </a:prstGeom>
          <a:noFill/>
          <a:ln>
            <a:noFill/>
          </a:ln>
        </p:spPr>
      </p:pic>
      <p:pic>
        <p:nvPicPr>
          <p:cNvPr id="259" name="Google Shape;259;p40"/>
          <p:cNvPicPr preferRelativeResize="0"/>
          <p:nvPr/>
        </p:nvPicPr>
        <p:blipFill>
          <a:blip r:embed="rId4">
            <a:alphaModFix/>
          </a:blip>
          <a:stretch>
            <a:fillRect/>
          </a:stretch>
        </p:blipFill>
        <p:spPr>
          <a:xfrm>
            <a:off x="7721776" y="1518998"/>
            <a:ext cx="1010025" cy="1698928"/>
          </a:xfrm>
          <a:prstGeom prst="rect">
            <a:avLst/>
          </a:prstGeom>
          <a:noFill/>
          <a:ln>
            <a:noFill/>
          </a:ln>
        </p:spPr>
      </p:pic>
      <p:pic>
        <p:nvPicPr>
          <p:cNvPr id="260" name="Google Shape;260;p40"/>
          <p:cNvPicPr preferRelativeResize="0"/>
          <p:nvPr/>
        </p:nvPicPr>
        <p:blipFill>
          <a:blip r:embed="rId5">
            <a:alphaModFix/>
          </a:blip>
          <a:stretch>
            <a:fillRect/>
          </a:stretch>
        </p:blipFill>
        <p:spPr>
          <a:xfrm>
            <a:off x="5029200" y="1244125"/>
            <a:ext cx="1973800" cy="19738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41"/>
          <p:cNvSpPr txBox="1"/>
          <p:nvPr>
            <p:ph idx="1" type="body"/>
          </p:nvPr>
        </p:nvSpPr>
        <p:spPr>
          <a:xfrm>
            <a:off x="2786950" y="261950"/>
            <a:ext cx="6103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Reglas para los alumnos y las familias</a:t>
            </a:r>
            <a:endParaRPr>
              <a:latin typeface="Work Sans"/>
              <a:ea typeface="Work Sans"/>
              <a:cs typeface="Work Sans"/>
              <a:sym typeface="Work Sans"/>
            </a:endParaRPr>
          </a:p>
        </p:txBody>
      </p:sp>
      <p:sp>
        <p:nvSpPr>
          <p:cNvPr id="266" name="Google Shape;266;p41"/>
          <p:cNvSpPr txBox="1"/>
          <p:nvPr/>
        </p:nvSpPr>
        <p:spPr>
          <a:xfrm>
            <a:off x="0" y="1402650"/>
            <a:ext cx="8546700" cy="3294600"/>
          </a:xfrm>
          <a:prstGeom prst="rect">
            <a:avLst/>
          </a:prstGeom>
          <a:noFill/>
          <a:ln>
            <a:noFill/>
          </a:ln>
        </p:spPr>
        <p:txBody>
          <a:bodyPr anchorCtr="0" anchor="t" bIns="91425" lIns="91425" spcFirstLastPara="1" rIns="91425" wrap="square" tIns="91425">
            <a:noAutofit/>
          </a:bodyPr>
          <a:lstStyle/>
          <a:p>
            <a:pPr indent="-311150" lvl="0" marL="457200" rtl="0" algn="l">
              <a:spcBef>
                <a:spcPts val="60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Se espera que todos los alumnos y adultos participen en todos los aspectos del programa.</a:t>
            </a:r>
            <a:endParaRPr sz="1300">
              <a:solidFill>
                <a:srgbClr val="4D5659"/>
              </a:solidFill>
              <a:latin typeface="Work Sans"/>
              <a:ea typeface="Work Sans"/>
              <a:cs typeface="Work Sans"/>
              <a:sym typeface="Work Sans"/>
            </a:endParaRPr>
          </a:p>
          <a:p>
            <a:pPr indent="-311150" lvl="0" marL="457200" rtl="0" algn="l">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Los padres o tutores son responsables de recoger a sus hijos en Prince William Forest si se encuentran demasiado enfermos para realizar las actividades, se lesionan o son expulsados por alguna falta de conducta.</a:t>
            </a:r>
            <a:endParaRPr sz="1300">
              <a:solidFill>
                <a:srgbClr val="4D5659"/>
              </a:solidFill>
              <a:latin typeface="Work Sans"/>
              <a:ea typeface="Work Sans"/>
              <a:cs typeface="Work Sans"/>
              <a:sym typeface="Work Sans"/>
            </a:endParaRPr>
          </a:p>
          <a:p>
            <a:pPr indent="-311150" lvl="0" marL="457200" rtl="0" algn="l">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Es importante demostrar un comportamiento prudente e incluyente. Se espera que los alumnos acaten las reglas de conducta. </a:t>
            </a:r>
            <a:r>
              <a:rPr b="1" lang="en-US" sz="1300">
                <a:solidFill>
                  <a:srgbClr val="4D5659"/>
                </a:solidFill>
                <a:latin typeface="Work Sans"/>
                <a:ea typeface="Work Sans"/>
                <a:cs typeface="Work Sans"/>
                <a:sym typeface="Work Sans"/>
              </a:rPr>
              <a:t>Los alumnos deben leer lo que se espera de ellos antes de iniciar la experiencia.</a:t>
            </a:r>
            <a:endParaRPr b="1" sz="1300">
              <a:solidFill>
                <a:srgbClr val="4D5659"/>
              </a:solidFill>
              <a:latin typeface="Work Sans"/>
              <a:ea typeface="Work Sans"/>
              <a:cs typeface="Work Sans"/>
              <a:sym typeface="Work Sans"/>
            </a:endParaRPr>
          </a:p>
          <a:p>
            <a:pPr indent="-311150" lvl="0" marL="457200" rtl="0" algn="l">
              <a:spcBef>
                <a:spcPts val="0"/>
              </a:spcBef>
              <a:spcAft>
                <a:spcPts val="0"/>
              </a:spcAft>
              <a:buClr>
                <a:srgbClr val="4D5659"/>
              </a:buClr>
              <a:buSzPts val="1300"/>
              <a:buFont typeface="Work Sans"/>
              <a:buChar char="●"/>
            </a:pPr>
            <a:r>
              <a:rPr b="1" lang="en-US" sz="1300">
                <a:solidFill>
                  <a:srgbClr val="4D5659"/>
                </a:solidFill>
                <a:latin typeface="Work Sans"/>
                <a:ea typeface="Work Sans"/>
                <a:cs typeface="Work Sans"/>
                <a:sym typeface="Work Sans"/>
              </a:rPr>
              <a:t>Política de NatureBridge acerca de teléfonos celulares:</a:t>
            </a:r>
            <a:endParaRPr b="1" sz="1300">
              <a:solidFill>
                <a:srgbClr val="4D5659"/>
              </a:solidFill>
              <a:latin typeface="Work Sans"/>
              <a:ea typeface="Work Sans"/>
              <a:cs typeface="Work Sans"/>
              <a:sym typeface="Work Sans"/>
            </a:endParaRPr>
          </a:p>
          <a:p>
            <a:pPr indent="-311150" lvl="1" marL="914400" rtl="0" algn="l">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Política [4.16] Cuando los alumnos estén en grupos de aprendizaje con los instructores o chaperones de la escuela, los teléfonos celulares deben estar en modo avión y solamente pueden utilizarse para tomar fotografías o video, o para proyectos escolares específicos. Cuando no se encuentren en grupos de aprendizaje, el uso de los teléfonos celulares será bajo la supervisión de instructores y chaperones. Los alumnos no pueden usar teléfonos celulares en las cabañas, los comedores o los baños de NatureBridge.</a:t>
            </a:r>
            <a:endParaRPr sz="1300">
              <a:solidFill>
                <a:srgbClr val="4D5659"/>
              </a:solidFill>
              <a:latin typeface="Work Sans"/>
              <a:ea typeface="Work Sans"/>
              <a:cs typeface="Work Sans"/>
              <a:sym typeface="Work Sans"/>
            </a:endParaRPr>
          </a:p>
          <a:p>
            <a:pPr indent="0" lvl="0" marL="0" rtl="0" algn="l">
              <a:spcBef>
                <a:spcPts val="600"/>
              </a:spcBef>
              <a:spcAft>
                <a:spcPts val="0"/>
              </a:spcAft>
              <a:buNone/>
            </a:pPr>
            <a:r>
              <a:t/>
            </a:r>
            <a:endParaRPr>
              <a:solidFill>
                <a:srgbClr val="4D5659"/>
              </a:solidFill>
              <a:latin typeface="Work Sans"/>
              <a:ea typeface="Work Sans"/>
              <a:cs typeface="Work Sans"/>
              <a:sym typeface="Work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42"/>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Pasos siguientes</a:t>
            </a:r>
            <a:endParaRPr>
              <a:latin typeface="Work Sans"/>
              <a:ea typeface="Work Sans"/>
              <a:cs typeface="Work Sans"/>
              <a:sym typeface="Work Sans"/>
            </a:endParaRPr>
          </a:p>
        </p:txBody>
      </p:sp>
      <p:sp>
        <p:nvSpPr>
          <p:cNvPr id="272" name="Google Shape;272;p42"/>
          <p:cNvSpPr txBox="1"/>
          <p:nvPr/>
        </p:nvSpPr>
        <p:spPr>
          <a:xfrm>
            <a:off x="0" y="1156600"/>
            <a:ext cx="8385900" cy="3723300"/>
          </a:xfrm>
          <a:prstGeom prst="rect">
            <a:avLst/>
          </a:prstGeom>
          <a:noFill/>
          <a:ln>
            <a:noFill/>
          </a:ln>
        </p:spPr>
        <p:txBody>
          <a:bodyPr anchorCtr="0" anchor="t" bIns="91425" lIns="91425" spcFirstLastPara="1" rIns="91425" wrap="square" tIns="91425">
            <a:noAutofit/>
          </a:bodyPr>
          <a:lstStyle/>
          <a:p>
            <a:pPr indent="-317500" lvl="0" marL="457200" rtl="0" algn="l">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Formularios de registro:</a:t>
            </a:r>
            <a:br>
              <a:rPr lang="en-US">
                <a:solidFill>
                  <a:srgbClr val="4D5659"/>
                </a:solidFill>
                <a:latin typeface="Work Sans"/>
                <a:ea typeface="Work Sans"/>
                <a:cs typeface="Work Sans"/>
                <a:sym typeface="Work Sans"/>
              </a:rPr>
            </a:br>
            <a:r>
              <a:rPr lang="en-US">
                <a:solidFill>
                  <a:srgbClr val="4D5659"/>
                </a:solidFill>
                <a:latin typeface="Work Sans"/>
                <a:ea typeface="Work Sans"/>
                <a:cs typeface="Work Sans"/>
                <a:sym typeface="Work Sans"/>
              </a:rPr>
              <a:t>El coordinador de grupos de su escuela les dará una copia del formulario de registro.</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indent="-317500" lvl="0" marL="457200" rtl="0" algn="l">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Métodos de comunicación:</a:t>
            </a:r>
            <a:endParaRPr>
              <a:solidFill>
                <a:srgbClr val="4D5659"/>
              </a:solidFill>
              <a:latin typeface="Work Sans"/>
              <a:ea typeface="Work Sans"/>
              <a:cs typeface="Work Sans"/>
              <a:sym typeface="Work Sans"/>
            </a:endParaRPr>
          </a:p>
          <a:p>
            <a:pPr indent="0" lvl="0" marL="457200" rtl="0" algn="l">
              <a:spcBef>
                <a:spcPts val="360"/>
              </a:spcBef>
              <a:spcAft>
                <a:spcPts val="0"/>
              </a:spcAft>
              <a:buNone/>
            </a:pPr>
            <a:r>
              <a:rPr lang="en-US">
                <a:solidFill>
                  <a:srgbClr val="4D5659"/>
                </a:solidFill>
                <a:latin typeface="Work Sans"/>
                <a:ea typeface="Work Sans"/>
                <a:cs typeface="Work Sans"/>
                <a:sym typeface="Work Sans"/>
              </a:rPr>
              <a:t>NatureBridge estará en contacto directo con el coordinador de grupos de su escuela. Dirijan todas sus preguntas a dicha persona.</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indent="-317500" lvl="0" marL="457200" rtl="0" algn="l">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Cronograma y calendario:</a:t>
            </a:r>
            <a:endParaRPr>
              <a:solidFill>
                <a:srgbClr val="4D5659"/>
              </a:solidFill>
              <a:latin typeface="Work Sans"/>
              <a:ea typeface="Work Sans"/>
              <a:cs typeface="Work Sans"/>
              <a:sym typeface="Work Sans"/>
            </a:endParaRPr>
          </a:p>
          <a:p>
            <a:pPr indent="0" lvl="0" marL="457200" rtl="0" algn="l">
              <a:spcBef>
                <a:spcPts val="360"/>
              </a:spcBef>
              <a:spcAft>
                <a:spcPts val="0"/>
              </a:spcAft>
              <a:buNone/>
            </a:pPr>
            <a:r>
              <a:rPr lang="en-US">
                <a:solidFill>
                  <a:srgbClr val="4D5659"/>
                </a:solidFill>
                <a:latin typeface="Work Sans"/>
                <a:ea typeface="Work Sans"/>
                <a:cs typeface="Work Sans"/>
                <a:sym typeface="Work Sans"/>
              </a:rPr>
              <a:t>Acaten todos los plazos que indique el coordinador de grupos de su escuela. De este modo, NatureBridge puede brindar un programa de la más alta calidad y mayor seguridad para el alumno.</a:t>
            </a:r>
            <a:br>
              <a:rPr lang="en-US">
                <a:solidFill>
                  <a:srgbClr val="4D5659"/>
                </a:solidFill>
                <a:latin typeface="Work Sans"/>
                <a:ea typeface="Work Sans"/>
                <a:cs typeface="Work Sans"/>
                <a:sym typeface="Work Sans"/>
              </a:rPr>
            </a:br>
            <a:endParaRPr>
              <a:solidFill>
                <a:srgbClr val="4D5659"/>
              </a:solidFill>
              <a:latin typeface="Work Sans"/>
              <a:ea typeface="Work Sans"/>
              <a:cs typeface="Work Sans"/>
              <a:sym typeface="Work Sans"/>
            </a:endParaRPr>
          </a:p>
          <a:p>
            <a:pPr indent="-317500" lvl="0" marL="457200" rtl="0" algn="l">
              <a:spcBef>
                <a:spcPts val="36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Visite la página web de NatureBridge para obtener más información: </a:t>
            </a:r>
            <a:r>
              <a:rPr lang="en-US" u="sng">
                <a:solidFill>
                  <a:schemeClr val="hlink"/>
                </a:solidFill>
                <a:latin typeface="Work Sans"/>
                <a:ea typeface="Work Sans"/>
                <a:cs typeface="Work Sans"/>
                <a:sym typeface="Work Sans"/>
                <a:hlinkClick r:id="rId3"/>
              </a:rPr>
              <a:t>naturebridge.org/princewilliamforest</a:t>
            </a:r>
            <a:r>
              <a:rPr lang="en-US">
                <a:solidFill>
                  <a:srgbClr val="4D5659"/>
                </a:solidFill>
                <a:latin typeface="Work Sans"/>
                <a:ea typeface="Work Sans"/>
                <a:cs typeface="Work Sans"/>
                <a:sym typeface="Work Sans"/>
              </a:rPr>
              <a:t>   </a:t>
            </a:r>
            <a:endParaRPr>
              <a:solidFill>
                <a:srgbClr val="4D5659"/>
              </a:solidFill>
              <a:latin typeface="Work Sans"/>
              <a:ea typeface="Work Sans"/>
              <a:cs typeface="Work Sans"/>
              <a:sym typeface="Work Sans"/>
            </a:endParaRPr>
          </a:p>
          <a:p>
            <a:pPr indent="0" lvl="0" marL="0" rtl="0" algn="l">
              <a:spcBef>
                <a:spcPts val="360"/>
              </a:spcBef>
              <a:spcAft>
                <a:spcPts val="0"/>
              </a:spcAft>
              <a:buNone/>
            </a:pPr>
            <a:r>
              <a:t/>
            </a:r>
            <a:endParaRPr>
              <a:solidFill>
                <a:srgbClr val="4D5659"/>
              </a:solidFill>
              <a:latin typeface="Work Sans"/>
              <a:ea typeface="Work Sans"/>
              <a:cs typeface="Work Sans"/>
              <a:sym typeface="Work Sans"/>
            </a:endParaRPr>
          </a:p>
          <a:p>
            <a:pPr indent="0" lvl="0" marL="457200" rtl="0" algn="l">
              <a:spcBef>
                <a:spcPts val="360"/>
              </a:spcBef>
              <a:spcAft>
                <a:spcPts val="0"/>
              </a:spcAft>
              <a:buNone/>
            </a:pPr>
            <a:r>
              <a:t/>
            </a:r>
            <a:endParaRPr i="1">
              <a:solidFill>
                <a:srgbClr val="4D5659"/>
              </a:solidFill>
              <a:highlight>
                <a:srgbClr val="FFFF00"/>
              </a:highlight>
              <a:latin typeface="Work Sans"/>
              <a:ea typeface="Work Sans"/>
              <a:cs typeface="Work Sans"/>
              <a:sym typeface="Work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43"/>
          <p:cNvSpPr txBox="1"/>
          <p:nvPr>
            <p:ph idx="1" type="body"/>
          </p:nvPr>
        </p:nvSpPr>
        <p:spPr>
          <a:xfrm>
            <a:off x="2547050" y="261950"/>
            <a:ext cx="64488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sz="2300">
                <a:latin typeface="Work Sans"/>
                <a:ea typeface="Work Sans"/>
                <a:cs typeface="Work Sans"/>
                <a:sym typeface="Work Sans"/>
              </a:rPr>
              <a:t>Información de contacto para emergencias</a:t>
            </a:r>
            <a:endParaRPr sz="2300">
              <a:latin typeface="Work Sans"/>
              <a:ea typeface="Work Sans"/>
              <a:cs typeface="Work Sans"/>
              <a:sym typeface="Work Sans"/>
            </a:endParaRPr>
          </a:p>
        </p:txBody>
      </p:sp>
      <p:sp>
        <p:nvSpPr>
          <p:cNvPr id="278" name="Google Shape;278;p43"/>
          <p:cNvSpPr txBox="1"/>
          <p:nvPr/>
        </p:nvSpPr>
        <p:spPr>
          <a:xfrm>
            <a:off x="877725" y="1354400"/>
            <a:ext cx="6271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4D5659"/>
                </a:solidFill>
                <a:latin typeface="Work Sans"/>
                <a:ea typeface="Work Sans"/>
                <a:cs typeface="Work Sans"/>
                <a:sym typeface="Work Sans"/>
              </a:rPr>
              <a:t>Contacto para emergencias</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Teléfono celular de NatureBridge: 703-634-9041 </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rPr lang="en-US" sz="1800">
                <a:solidFill>
                  <a:srgbClr val="4D5659"/>
                </a:solidFill>
                <a:latin typeface="Work Sans"/>
                <a:ea typeface="Work Sans"/>
                <a:cs typeface="Work Sans"/>
                <a:sym typeface="Work Sans"/>
              </a:rPr>
              <a:t>(Google Voice)</a:t>
            </a:r>
            <a:endParaRPr sz="1800">
              <a:solidFill>
                <a:srgbClr val="4D5659"/>
              </a:solidFill>
              <a:latin typeface="Work Sans"/>
              <a:ea typeface="Work Sans"/>
              <a:cs typeface="Work Sans"/>
              <a:sym typeface="Work Sans"/>
            </a:endParaRPr>
          </a:p>
          <a:p>
            <a:pPr indent="0" lvl="0" marL="0" rtl="0" algn="l">
              <a:spcBef>
                <a:spcPts val="0"/>
              </a:spcBef>
              <a:spcAft>
                <a:spcPts val="0"/>
              </a:spcAft>
              <a:buNone/>
            </a:pPr>
            <a:r>
              <a:t/>
            </a:r>
            <a:endParaRPr sz="1800">
              <a:solidFill>
                <a:srgbClr val="4D5659"/>
              </a:solidFill>
              <a:latin typeface="Work Sans"/>
              <a:ea typeface="Work Sans"/>
              <a:cs typeface="Work Sans"/>
              <a:sym typeface="Work Sans"/>
            </a:endParaRPr>
          </a:p>
          <a:p>
            <a:pPr indent="-342900" lvl="0" marL="457200" rtl="0" algn="l">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Les atenderá Jim Serfass u otro miembro del personal de NatureBridge.</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indent="-342900" lvl="0" marL="457200" rtl="0" algn="l">
              <a:spcBef>
                <a:spcPts val="0"/>
              </a:spcBef>
              <a:spcAft>
                <a:spcPts val="0"/>
              </a:spcAft>
              <a:buClr>
                <a:srgbClr val="4D5659"/>
              </a:buClr>
              <a:buSzPts val="1800"/>
              <a:buFont typeface="Work Sans"/>
              <a:buChar char="●"/>
            </a:pPr>
            <a:r>
              <a:rPr lang="en-US" sz="1800">
                <a:solidFill>
                  <a:srgbClr val="4D5659"/>
                </a:solidFill>
                <a:highlight>
                  <a:srgbClr val="FFFF00"/>
                </a:highlight>
                <a:latin typeface="Work Sans"/>
                <a:ea typeface="Work Sans"/>
                <a:cs typeface="Work Sans"/>
                <a:sym typeface="Work Sans"/>
              </a:rPr>
              <a:t>Si no es una emergencia, comuníquense con el coordinador de grupos.</a:t>
            </a:r>
            <a:br>
              <a:rPr lang="en-US" sz="2400">
                <a:solidFill>
                  <a:srgbClr val="6BA537"/>
                </a:solidFill>
              </a:rPr>
            </a:br>
            <a:br>
              <a:rPr lang="en-US" sz="2400">
                <a:solidFill>
                  <a:srgbClr val="6BA537"/>
                </a:solidFill>
              </a:rPr>
            </a:b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44"/>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¿Preguntas?</a:t>
            </a:r>
            <a:endParaRPr>
              <a:latin typeface="Work Sans"/>
              <a:ea typeface="Work Sans"/>
              <a:cs typeface="Work Sans"/>
              <a:sym typeface="Work Sans"/>
            </a:endParaRPr>
          </a:p>
        </p:txBody>
      </p:sp>
      <p:pic>
        <p:nvPicPr>
          <p:cNvPr id="284" name="Google Shape;284;p44"/>
          <p:cNvPicPr preferRelativeResize="0"/>
          <p:nvPr/>
        </p:nvPicPr>
        <p:blipFill>
          <a:blip r:embed="rId3">
            <a:alphaModFix/>
          </a:blip>
          <a:stretch>
            <a:fillRect/>
          </a:stretch>
        </p:blipFill>
        <p:spPr>
          <a:xfrm>
            <a:off x="3520700" y="1138650"/>
            <a:ext cx="5441155" cy="3627427"/>
          </a:xfrm>
          <a:prstGeom prst="rect">
            <a:avLst/>
          </a:prstGeom>
          <a:noFill/>
          <a:ln>
            <a:noFill/>
          </a:ln>
        </p:spPr>
      </p:pic>
      <p:sp>
        <p:nvSpPr>
          <p:cNvPr id="285" name="Google Shape;285;p44"/>
          <p:cNvSpPr txBox="1"/>
          <p:nvPr/>
        </p:nvSpPr>
        <p:spPr>
          <a:xfrm>
            <a:off x="199750" y="1742600"/>
            <a:ext cx="2893200" cy="241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4D5659"/>
                </a:solidFill>
                <a:latin typeface="Work Sans"/>
                <a:ea typeface="Work Sans"/>
                <a:cs typeface="Work Sans"/>
                <a:sym typeface="Work Sans"/>
              </a:rPr>
              <a:t>¡NatureBridge está ansioso por recibir a su escuela en Prince William Forest!</a:t>
            </a:r>
            <a:endParaRPr sz="2400">
              <a:solidFill>
                <a:srgbClr val="4D5659"/>
              </a:solidFill>
              <a:latin typeface="Work Sans"/>
              <a:ea typeface="Work Sans"/>
              <a:cs typeface="Work Sans"/>
              <a:sym typeface="Work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 name="Shape 153"/>
        <p:cNvGrpSpPr/>
        <p:nvPr/>
      </p:nvGrpSpPr>
      <p:grpSpPr>
        <a:xfrm>
          <a:off x="0" y="0"/>
          <a:ext cx="0" cy="0"/>
          <a:chOff x="0" y="0"/>
          <a:chExt cx="0" cy="0"/>
        </a:xfrm>
      </p:grpSpPr>
      <p:sp>
        <p:nvSpPr>
          <p:cNvPr id="154" name="Google Shape;154;p27"/>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Informaci</a:t>
            </a:r>
            <a:r>
              <a:rPr lang="en-US">
                <a:solidFill>
                  <a:srgbClr val="6BA537"/>
                </a:solidFill>
                <a:latin typeface="Work Sans"/>
                <a:ea typeface="Work Sans"/>
                <a:cs typeface="Work Sans"/>
                <a:sym typeface="Work Sans"/>
              </a:rPr>
              <a:t>ó</a:t>
            </a:r>
            <a:r>
              <a:rPr lang="en-US">
                <a:latin typeface="Work Sans"/>
                <a:ea typeface="Work Sans"/>
                <a:cs typeface="Work Sans"/>
                <a:sym typeface="Work Sans"/>
              </a:rPr>
              <a:t>n General</a:t>
            </a:r>
            <a:endParaRPr>
              <a:latin typeface="Work Sans"/>
              <a:ea typeface="Work Sans"/>
              <a:cs typeface="Work Sans"/>
              <a:sym typeface="Work Sans"/>
            </a:endParaRPr>
          </a:p>
        </p:txBody>
      </p:sp>
      <p:sp>
        <p:nvSpPr>
          <p:cNvPr id="155" name="Google Shape;155;p27"/>
          <p:cNvSpPr txBox="1"/>
          <p:nvPr/>
        </p:nvSpPr>
        <p:spPr>
          <a:xfrm>
            <a:off x="264800" y="1371500"/>
            <a:ext cx="4307100" cy="3305700"/>
          </a:xfrm>
          <a:prstGeom prst="rect">
            <a:avLst/>
          </a:prstGeom>
          <a:noFill/>
          <a:ln>
            <a:noFill/>
          </a:ln>
        </p:spPr>
        <p:txBody>
          <a:bodyPr anchorCtr="0" anchor="t" bIns="45700" lIns="91425" spcFirstLastPara="1" rIns="91425" wrap="square" tIns="45700">
            <a:noAutofit/>
          </a:bodyPr>
          <a:lstStyle/>
          <a:p>
            <a:pPr indent="0" lvl="0" marL="0" rtl="0" algn="r">
              <a:spcBef>
                <a:spcPts val="480"/>
              </a:spcBef>
              <a:spcAft>
                <a:spcPts val="0"/>
              </a:spcAft>
              <a:buNone/>
            </a:pPr>
            <a:r>
              <a:t/>
            </a:r>
            <a:endParaRPr sz="1800">
              <a:solidFill>
                <a:srgbClr val="6DA838"/>
              </a:solidFill>
            </a:endParaRPr>
          </a:p>
          <a:p>
            <a:pPr indent="-342900" lvl="0" marL="457200" rtl="0" algn="l">
              <a:spcBef>
                <a:spcPts val="48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Acerca de</a:t>
            </a:r>
            <a:r>
              <a:rPr lang="en-US" sz="1800">
                <a:solidFill>
                  <a:srgbClr val="4D5659"/>
                </a:solidFill>
                <a:latin typeface="Work Sans"/>
                <a:ea typeface="Work Sans"/>
                <a:cs typeface="Work Sans"/>
                <a:sym typeface="Work Sans"/>
              </a:rPr>
              <a:t> NatureBridge</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t>
            </a:r>
            <a:endParaRPr sz="1800">
              <a:solidFill>
                <a:srgbClr val="4D5659"/>
              </a:solidFill>
              <a:latin typeface="Work Sans"/>
              <a:ea typeface="Work Sans"/>
              <a:cs typeface="Work Sans"/>
              <a:sym typeface="Work Sans"/>
            </a:endParaRPr>
          </a:p>
          <a:p>
            <a:pPr indent="-342900" lvl="0" marL="457200" rtl="0" algn="l">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El salón de clases Prince William Forest	</a:t>
            </a:r>
            <a:br>
              <a:rPr lang="en-US" sz="1800">
                <a:solidFill>
                  <a:srgbClr val="4D5659"/>
                </a:solidFill>
                <a:latin typeface="Work Sans"/>
                <a:ea typeface="Work Sans"/>
                <a:cs typeface="Work Sans"/>
                <a:sym typeface="Work Sans"/>
              </a:rPr>
            </a:br>
            <a:r>
              <a:rPr lang="en-US" sz="1800">
                <a:solidFill>
                  <a:srgbClr val="4D5659"/>
                </a:solidFill>
                <a:latin typeface="Work Sans"/>
                <a:ea typeface="Work Sans"/>
                <a:cs typeface="Work Sans"/>
                <a:sym typeface="Work Sans"/>
              </a:rPr>
              <a:t>		</a:t>
            </a:r>
            <a:endParaRPr sz="1800">
              <a:solidFill>
                <a:srgbClr val="4D5659"/>
              </a:solidFill>
              <a:latin typeface="Work Sans"/>
              <a:ea typeface="Work Sans"/>
              <a:cs typeface="Work Sans"/>
              <a:sym typeface="Work Sans"/>
            </a:endParaRPr>
          </a:p>
          <a:p>
            <a:pPr indent="-342900" lvl="0" marL="457200" rtl="0" algn="l">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Un día típico en NatureBridge</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indent="-342900" lvl="0" marL="457200" rtl="0" algn="l">
              <a:spcBef>
                <a:spcPts val="0"/>
              </a:spcBef>
              <a:spcAft>
                <a:spcPts val="0"/>
              </a:spcAft>
              <a:buClr>
                <a:srgbClr val="4D5659"/>
              </a:buClr>
              <a:buSzPts val="1800"/>
              <a:buChar char="●"/>
            </a:pPr>
            <a:r>
              <a:rPr lang="en-US" sz="1800">
                <a:solidFill>
                  <a:srgbClr val="4D5659"/>
                </a:solidFill>
                <a:latin typeface="Work Sans"/>
                <a:ea typeface="Work Sans"/>
                <a:cs typeface="Work Sans"/>
                <a:sym typeface="Work Sans"/>
              </a:rPr>
              <a:t>Grupos de aprendizaje	</a:t>
            </a:r>
            <a:r>
              <a:rPr lang="en-US" sz="1800">
                <a:solidFill>
                  <a:srgbClr val="6DA838"/>
                </a:solidFill>
              </a:rPr>
              <a:t>			</a:t>
            </a:r>
            <a:endParaRPr sz="2400">
              <a:solidFill>
                <a:srgbClr val="6DA838"/>
              </a:solidFill>
            </a:endParaRPr>
          </a:p>
        </p:txBody>
      </p:sp>
      <p:sp>
        <p:nvSpPr>
          <p:cNvPr id="156" name="Google Shape;156;p27"/>
          <p:cNvSpPr txBox="1"/>
          <p:nvPr/>
        </p:nvSpPr>
        <p:spPr>
          <a:xfrm>
            <a:off x="4815900" y="1391350"/>
            <a:ext cx="4150500" cy="317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4D5659"/>
              </a:solidFill>
              <a:latin typeface="Work Sans"/>
              <a:ea typeface="Work Sans"/>
              <a:cs typeface="Work Sans"/>
              <a:sym typeface="Work Sans"/>
            </a:endParaRPr>
          </a:p>
          <a:p>
            <a:pPr indent="-342900" lvl="0" marL="457200" rtl="0" algn="l">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Alojamiento y servicio de alimentos</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indent="-342900" lvl="0" marL="457200" rtl="0" algn="l">
              <a:lnSpc>
                <a:spcPct val="115000"/>
              </a:lnSpc>
              <a:spcBef>
                <a:spcPts val="0"/>
              </a:spcBef>
              <a:spcAft>
                <a:spcPts val="0"/>
              </a:spcAft>
              <a:buClr>
                <a:srgbClr val="4D5659"/>
              </a:buClr>
              <a:buSzPts val="1800"/>
              <a:buFont typeface="Work Sans"/>
              <a:buChar char="●"/>
            </a:pPr>
            <a:r>
              <a:rPr lang="en-US" sz="1800">
                <a:solidFill>
                  <a:srgbClr val="4A4A4A"/>
                </a:solidFill>
                <a:latin typeface="Work Sans"/>
                <a:ea typeface="Work Sans"/>
                <a:cs typeface="Work Sans"/>
                <a:sym typeface="Work Sans"/>
              </a:rPr>
              <a:t>¿Qué llevar?</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indent="-342900" lvl="0" marL="457200" rtl="0" algn="l">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Reglas para los alumnos y las familias</a:t>
            </a:r>
            <a:br>
              <a:rPr lang="en-US" sz="1800">
                <a:solidFill>
                  <a:srgbClr val="4D5659"/>
                </a:solidFill>
                <a:latin typeface="Work Sans"/>
                <a:ea typeface="Work Sans"/>
                <a:cs typeface="Work Sans"/>
                <a:sym typeface="Work Sans"/>
              </a:rPr>
            </a:br>
            <a:endParaRPr sz="1800">
              <a:solidFill>
                <a:srgbClr val="4D5659"/>
              </a:solidFill>
              <a:latin typeface="Work Sans"/>
              <a:ea typeface="Work Sans"/>
              <a:cs typeface="Work Sans"/>
              <a:sym typeface="Work Sans"/>
            </a:endParaRPr>
          </a:p>
          <a:p>
            <a:pPr indent="-342900" lvl="0" marL="457200" rtl="0" algn="l">
              <a:spcBef>
                <a:spcPts val="0"/>
              </a:spcBef>
              <a:spcAft>
                <a:spcPts val="0"/>
              </a:spcAft>
              <a:buClr>
                <a:srgbClr val="4D5659"/>
              </a:buClr>
              <a:buSzPts val="1800"/>
              <a:buFont typeface="Work Sans"/>
              <a:buChar char="●"/>
            </a:pPr>
            <a:r>
              <a:rPr lang="en-US" sz="1800">
                <a:solidFill>
                  <a:srgbClr val="4D5659"/>
                </a:solidFill>
                <a:latin typeface="Work Sans"/>
                <a:ea typeface="Work Sans"/>
                <a:cs typeface="Work Sans"/>
                <a:sym typeface="Work Sans"/>
              </a:rPr>
              <a:t>Pasos siguientes</a:t>
            </a:r>
            <a:endParaRPr sz="1800">
              <a:solidFill>
                <a:srgbClr val="4D5659"/>
              </a:solidFill>
              <a:latin typeface="Work Sans"/>
              <a:ea typeface="Work Sans"/>
              <a:cs typeface="Work Sans"/>
              <a:sym typeface="Work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8"/>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Acerca de NatureBridge</a:t>
            </a:r>
            <a:endParaRPr>
              <a:latin typeface="Work Sans"/>
              <a:ea typeface="Work Sans"/>
              <a:cs typeface="Work Sans"/>
              <a:sym typeface="Work Sans"/>
            </a:endParaRPr>
          </a:p>
        </p:txBody>
      </p:sp>
      <p:pic>
        <p:nvPicPr>
          <p:cNvPr id="162" name="Google Shape;162;p28">
            <a:hlinkClick r:id="rId3"/>
          </p:cNvPr>
          <p:cNvPicPr preferRelativeResize="0"/>
          <p:nvPr/>
        </p:nvPicPr>
        <p:blipFill rotWithShape="1">
          <a:blip r:embed="rId4">
            <a:alphaModFix/>
          </a:blip>
          <a:srcRect b="0" l="852" r="1107" t="0"/>
          <a:stretch/>
        </p:blipFill>
        <p:spPr>
          <a:xfrm>
            <a:off x="213800" y="1374425"/>
            <a:ext cx="5409851" cy="3099425"/>
          </a:xfrm>
          <a:prstGeom prst="rect">
            <a:avLst/>
          </a:prstGeom>
          <a:noFill/>
          <a:ln>
            <a:noFill/>
          </a:ln>
        </p:spPr>
      </p:pic>
      <p:sp>
        <p:nvSpPr>
          <p:cNvPr id="163" name="Google Shape;163;p28"/>
          <p:cNvSpPr txBox="1"/>
          <p:nvPr/>
        </p:nvSpPr>
        <p:spPr>
          <a:xfrm>
            <a:off x="5878300" y="1514475"/>
            <a:ext cx="2939100" cy="26085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Organización sin fines de lucro fundada en 1971</a:t>
            </a:r>
            <a:endParaRPr>
              <a:solidFill>
                <a:srgbClr val="4D5659"/>
              </a:solidFill>
              <a:latin typeface="Work Sans"/>
              <a:ea typeface="Work Sans"/>
              <a:cs typeface="Work Sans"/>
              <a:sym typeface="Work Sans"/>
            </a:endParaRPr>
          </a:p>
          <a:p>
            <a:pPr indent="-317500" lvl="0" marL="457200" rtl="0" algn="l">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Socio del Servicio de Parques Nacionales</a:t>
            </a:r>
            <a:endParaRPr>
              <a:solidFill>
                <a:srgbClr val="4D5659"/>
              </a:solidFill>
              <a:latin typeface="Work Sans"/>
              <a:ea typeface="Work Sans"/>
              <a:cs typeface="Work Sans"/>
              <a:sym typeface="Work Sans"/>
            </a:endParaRPr>
          </a:p>
          <a:p>
            <a:pPr indent="-317500" lvl="0" marL="457200" rtl="0" algn="l">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Los campamentos incluyen: Golden Gate, Yosemite y Olympic</a:t>
            </a:r>
            <a:endParaRPr>
              <a:solidFill>
                <a:srgbClr val="4D5659"/>
              </a:solidFill>
              <a:latin typeface="Work Sans"/>
              <a:ea typeface="Work Sans"/>
              <a:cs typeface="Work Sans"/>
              <a:sym typeface="Work Sans"/>
            </a:endParaRPr>
          </a:p>
          <a:p>
            <a:pPr indent="-317500" lvl="0" marL="457200" rtl="0" algn="l">
              <a:lnSpc>
                <a:spcPct val="115000"/>
              </a:lnSpc>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Recibe a más de 30,000 alumnos de 600 escuelas cada año.</a:t>
            </a:r>
            <a:endParaRPr>
              <a:solidFill>
                <a:srgbClr val="4D5659"/>
              </a:solidFill>
              <a:latin typeface="Work Sans"/>
              <a:ea typeface="Work Sans"/>
              <a:cs typeface="Work Sans"/>
              <a:sym typeface="Work Sans"/>
            </a:endParaRPr>
          </a:p>
          <a:p>
            <a:pPr indent="0" lvl="0" marL="0" rtl="0" algn="l">
              <a:lnSpc>
                <a:spcPct val="115000"/>
              </a:lnSpc>
              <a:spcBef>
                <a:spcPts val="0"/>
              </a:spcBef>
              <a:spcAft>
                <a:spcPts val="0"/>
              </a:spcAft>
              <a:buNone/>
            </a:pPr>
            <a:r>
              <a:t/>
            </a:r>
            <a:endParaRPr>
              <a:solidFill>
                <a:srgbClr val="4D5659"/>
              </a:solidFill>
              <a:latin typeface="Work Sans"/>
              <a:ea typeface="Work Sans"/>
              <a:cs typeface="Work Sans"/>
              <a:sym typeface="Work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pic>
        <p:nvPicPr>
          <p:cNvPr id="168" name="Google Shape;168;p29"/>
          <p:cNvPicPr preferRelativeResize="0"/>
          <p:nvPr/>
        </p:nvPicPr>
        <p:blipFill>
          <a:blip r:embed="rId3">
            <a:alphaModFix/>
          </a:blip>
          <a:stretch>
            <a:fillRect/>
          </a:stretch>
        </p:blipFill>
        <p:spPr>
          <a:xfrm>
            <a:off x="392075" y="1034663"/>
            <a:ext cx="5596278" cy="4067063"/>
          </a:xfrm>
          <a:prstGeom prst="rect">
            <a:avLst/>
          </a:prstGeom>
          <a:noFill/>
          <a:ln>
            <a:noFill/>
          </a:ln>
        </p:spPr>
      </p:pic>
      <p:sp>
        <p:nvSpPr>
          <p:cNvPr id="169" name="Google Shape;169;p29"/>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Prince William Forest</a:t>
            </a:r>
            <a:endParaRPr>
              <a:latin typeface="Work Sans"/>
              <a:ea typeface="Work Sans"/>
              <a:cs typeface="Work Sans"/>
              <a:sym typeface="Work Sans"/>
            </a:endParaRPr>
          </a:p>
        </p:txBody>
      </p:sp>
      <p:sp>
        <p:nvSpPr>
          <p:cNvPr id="170" name="Google Shape;170;p29"/>
          <p:cNvSpPr/>
          <p:nvPr/>
        </p:nvSpPr>
        <p:spPr>
          <a:xfrm>
            <a:off x="2651313" y="2848675"/>
            <a:ext cx="299466" cy="224599"/>
          </a:xfrm>
          <a:custGeom>
            <a:rect b="b" l="l" r="r" t="t"/>
            <a:pathLst>
              <a:path extrusionOk="0" h="228600" w="304800">
                <a:moveTo>
                  <a:pt x="0" y="87317"/>
                </a:moveTo>
                <a:lnTo>
                  <a:pt x="116424" y="87318"/>
                </a:lnTo>
                <a:lnTo>
                  <a:pt x="152400" y="0"/>
                </a:lnTo>
                <a:lnTo>
                  <a:pt x="188376" y="87318"/>
                </a:lnTo>
                <a:lnTo>
                  <a:pt x="304800" y="87317"/>
                </a:lnTo>
                <a:lnTo>
                  <a:pt x="210611" y="141282"/>
                </a:lnTo>
                <a:lnTo>
                  <a:pt x="246588" y="228599"/>
                </a:lnTo>
                <a:lnTo>
                  <a:pt x="152400" y="174634"/>
                </a:lnTo>
                <a:lnTo>
                  <a:pt x="58212" y="228599"/>
                </a:lnTo>
                <a:lnTo>
                  <a:pt x="94189" y="141282"/>
                </a:lnTo>
                <a:lnTo>
                  <a:pt x="0" y="87317"/>
                </a:lnTo>
                <a:close/>
              </a:path>
            </a:pathLst>
          </a:custGeom>
          <a:solidFill>
            <a:schemeClr val="accent6"/>
          </a:solidFill>
          <a:ln cap="flat" cmpd="sng" w="25400">
            <a:solidFill>
              <a:schemeClr val="accent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800" u="none">
              <a:solidFill>
                <a:srgbClr val="000000"/>
              </a:solidFill>
              <a:latin typeface="EB Garamond"/>
              <a:ea typeface="EB Garamond"/>
              <a:cs typeface="EB Garamond"/>
              <a:sym typeface="EB Garamond"/>
            </a:endParaRPr>
          </a:p>
        </p:txBody>
      </p:sp>
      <p:sp>
        <p:nvSpPr>
          <p:cNvPr id="171" name="Google Shape;171;p29"/>
          <p:cNvSpPr txBox="1"/>
          <p:nvPr/>
        </p:nvSpPr>
        <p:spPr>
          <a:xfrm>
            <a:off x="6341800" y="1656225"/>
            <a:ext cx="2627100" cy="25050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A sólo 35 millas al sur de Washington, D.C.</a:t>
            </a:r>
            <a:endParaRPr>
              <a:solidFill>
                <a:srgbClr val="4D5659"/>
              </a:solidFill>
              <a:latin typeface="Work Sans"/>
              <a:ea typeface="Work Sans"/>
              <a:cs typeface="Work Sans"/>
              <a:sym typeface="Work Sans"/>
            </a:endParaRPr>
          </a:p>
          <a:p>
            <a:pPr indent="0" lvl="0" marL="457200" rtl="0" algn="l">
              <a:spcBef>
                <a:spcPts val="0"/>
              </a:spcBef>
              <a:spcAft>
                <a:spcPts val="0"/>
              </a:spcAft>
              <a:buNone/>
            </a:pPr>
            <a:r>
              <a:t/>
            </a:r>
            <a:endParaRPr>
              <a:solidFill>
                <a:srgbClr val="4D5659"/>
              </a:solidFill>
              <a:latin typeface="Work Sans"/>
              <a:ea typeface="Work Sans"/>
              <a:cs typeface="Work Sans"/>
              <a:sym typeface="Work Sans"/>
            </a:endParaRPr>
          </a:p>
          <a:p>
            <a:pPr indent="-317500" lvl="0" marL="457200" rtl="0" algn="l">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15,000 acres de bosque en las faldas de las montañas.</a:t>
            </a:r>
            <a:endParaRPr>
              <a:solidFill>
                <a:srgbClr val="4D5659"/>
              </a:solidFill>
              <a:latin typeface="Work Sans"/>
              <a:ea typeface="Work Sans"/>
              <a:cs typeface="Work Sans"/>
              <a:sym typeface="Work Sans"/>
            </a:endParaRPr>
          </a:p>
          <a:p>
            <a:pPr indent="0" lvl="0" marL="457200" rtl="0" algn="l">
              <a:spcBef>
                <a:spcPts val="0"/>
              </a:spcBef>
              <a:spcAft>
                <a:spcPts val="0"/>
              </a:spcAft>
              <a:buNone/>
            </a:pPr>
            <a:r>
              <a:t/>
            </a:r>
            <a:endParaRPr>
              <a:solidFill>
                <a:srgbClr val="4D5659"/>
              </a:solidFill>
              <a:latin typeface="Work Sans"/>
              <a:ea typeface="Work Sans"/>
              <a:cs typeface="Work Sans"/>
              <a:sym typeface="Work Sans"/>
            </a:endParaRPr>
          </a:p>
          <a:p>
            <a:pPr indent="-317500" lvl="0" marL="457200" rtl="0" algn="l">
              <a:spcBef>
                <a:spcPts val="0"/>
              </a:spcBef>
              <a:spcAft>
                <a:spcPts val="0"/>
              </a:spcAft>
              <a:buClr>
                <a:srgbClr val="4D5659"/>
              </a:buClr>
              <a:buSzPts val="1400"/>
              <a:buFont typeface="Work Sans"/>
              <a:buChar char="●"/>
            </a:pPr>
            <a:r>
              <a:rPr lang="en-US">
                <a:solidFill>
                  <a:srgbClr val="4D5659"/>
                </a:solidFill>
                <a:latin typeface="Work Sans"/>
                <a:ea typeface="Work Sans"/>
                <a:cs typeface="Work Sans"/>
                <a:sym typeface="Work Sans"/>
              </a:rPr>
              <a:t>Riachuelos y cascadas cristalinos, 37 millas de senderos</a:t>
            </a:r>
            <a:endParaRPr>
              <a:solidFill>
                <a:srgbClr val="4D5659"/>
              </a:solidFill>
              <a:latin typeface="Work Sans"/>
              <a:ea typeface="Work Sans"/>
              <a:cs typeface="Work Sans"/>
              <a:sym typeface="Work Sa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0"/>
          <p:cNvSpPr txBox="1"/>
          <p:nvPr>
            <p:ph idx="1" type="body"/>
          </p:nvPr>
        </p:nvSpPr>
        <p:spPr>
          <a:xfrm>
            <a:off x="2607975" y="261950"/>
            <a:ext cx="64038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El salón de clases Prince William Forest</a:t>
            </a:r>
            <a:endParaRPr>
              <a:latin typeface="Work Sans"/>
              <a:ea typeface="Work Sans"/>
              <a:cs typeface="Work Sans"/>
              <a:sym typeface="Work Sans"/>
            </a:endParaRPr>
          </a:p>
        </p:txBody>
      </p:sp>
      <p:pic>
        <p:nvPicPr>
          <p:cNvPr descr="DSC_1612.JPG" id="177" name="Google Shape;177;p30"/>
          <p:cNvPicPr preferRelativeResize="0"/>
          <p:nvPr/>
        </p:nvPicPr>
        <p:blipFill rotWithShape="1">
          <a:blip r:embed="rId3">
            <a:alphaModFix/>
          </a:blip>
          <a:srcRect b="0" l="0" r="0" t="0"/>
          <a:stretch/>
        </p:blipFill>
        <p:spPr>
          <a:xfrm>
            <a:off x="101575" y="1070900"/>
            <a:ext cx="3155625" cy="2098102"/>
          </a:xfrm>
          <a:prstGeom prst="rect">
            <a:avLst/>
          </a:prstGeom>
          <a:noFill/>
          <a:ln>
            <a:noFill/>
          </a:ln>
        </p:spPr>
      </p:pic>
      <p:sp>
        <p:nvSpPr>
          <p:cNvPr id="178" name="Google Shape;178;p30"/>
          <p:cNvSpPr txBox="1"/>
          <p:nvPr/>
        </p:nvSpPr>
        <p:spPr>
          <a:xfrm>
            <a:off x="255725" y="3132200"/>
            <a:ext cx="2591700" cy="48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4D5659"/>
                </a:solidFill>
                <a:latin typeface="Work Sans"/>
                <a:ea typeface="Work Sans"/>
                <a:cs typeface="Work Sans"/>
                <a:sym typeface="Work Sans"/>
              </a:rPr>
              <a:t>Ciencias ambientales</a:t>
            </a:r>
            <a:endParaRPr b="1">
              <a:solidFill>
                <a:srgbClr val="4D5659"/>
              </a:solidFill>
              <a:latin typeface="Work Sans"/>
              <a:ea typeface="Work Sans"/>
              <a:cs typeface="Work Sans"/>
              <a:sym typeface="Work Sans"/>
            </a:endParaRPr>
          </a:p>
        </p:txBody>
      </p:sp>
      <p:pic>
        <p:nvPicPr>
          <p:cNvPr id="179" name="Google Shape;179;p30"/>
          <p:cNvPicPr preferRelativeResize="0"/>
          <p:nvPr/>
        </p:nvPicPr>
        <p:blipFill>
          <a:blip r:embed="rId4">
            <a:alphaModFix/>
          </a:blip>
          <a:stretch>
            <a:fillRect/>
          </a:stretch>
        </p:blipFill>
        <p:spPr>
          <a:xfrm>
            <a:off x="5856200" y="1048375"/>
            <a:ext cx="3155625" cy="2103750"/>
          </a:xfrm>
          <a:prstGeom prst="rect">
            <a:avLst/>
          </a:prstGeom>
          <a:noFill/>
          <a:ln>
            <a:noFill/>
          </a:ln>
        </p:spPr>
      </p:pic>
      <p:pic>
        <p:nvPicPr>
          <p:cNvPr id="180" name="Google Shape;180;p30"/>
          <p:cNvPicPr preferRelativeResize="0"/>
          <p:nvPr/>
        </p:nvPicPr>
        <p:blipFill>
          <a:blip r:embed="rId5">
            <a:alphaModFix/>
          </a:blip>
          <a:stretch>
            <a:fillRect/>
          </a:stretch>
        </p:blipFill>
        <p:spPr>
          <a:xfrm>
            <a:off x="3016750" y="2550076"/>
            <a:ext cx="3261750" cy="2173149"/>
          </a:xfrm>
          <a:prstGeom prst="rect">
            <a:avLst/>
          </a:prstGeom>
          <a:noFill/>
          <a:ln>
            <a:noFill/>
          </a:ln>
        </p:spPr>
      </p:pic>
      <p:sp>
        <p:nvSpPr>
          <p:cNvPr id="181" name="Google Shape;181;p30"/>
          <p:cNvSpPr txBox="1"/>
          <p:nvPr/>
        </p:nvSpPr>
        <p:spPr>
          <a:xfrm>
            <a:off x="6354700" y="3169000"/>
            <a:ext cx="2746500" cy="48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4D5659"/>
                </a:solidFill>
                <a:latin typeface="Work Sans"/>
                <a:ea typeface="Work Sans"/>
                <a:cs typeface="Work Sans"/>
                <a:sym typeface="Work Sans"/>
              </a:rPr>
              <a:t>Espíritu de equipo e introspección</a:t>
            </a:r>
            <a:endParaRPr b="1">
              <a:solidFill>
                <a:srgbClr val="4D5659"/>
              </a:solidFill>
            </a:endParaRPr>
          </a:p>
        </p:txBody>
      </p:sp>
      <p:sp>
        <p:nvSpPr>
          <p:cNvPr id="182" name="Google Shape;182;p30"/>
          <p:cNvSpPr txBox="1"/>
          <p:nvPr/>
        </p:nvSpPr>
        <p:spPr>
          <a:xfrm>
            <a:off x="3427975" y="4733100"/>
            <a:ext cx="2591700" cy="48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a:solidFill>
                  <a:srgbClr val="4D5659"/>
                </a:solidFill>
                <a:latin typeface="Work Sans"/>
                <a:ea typeface="Work Sans"/>
                <a:cs typeface="Work Sans"/>
                <a:sym typeface="Work Sans"/>
              </a:rPr>
              <a:t>Experiencias al aire libre</a:t>
            </a:r>
            <a:endParaRPr b="1">
              <a:solidFill>
                <a:srgbClr val="4D5659"/>
              </a:solidFill>
              <a:latin typeface="Work Sans"/>
              <a:ea typeface="Work Sans"/>
              <a:cs typeface="Work Sans"/>
              <a:sym typeface="Work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31"/>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Ejemplo de un día</a:t>
            </a:r>
            <a:endParaRPr>
              <a:latin typeface="Work Sans"/>
              <a:ea typeface="Work Sans"/>
              <a:cs typeface="Work Sans"/>
              <a:sym typeface="Work Sans"/>
            </a:endParaRPr>
          </a:p>
        </p:txBody>
      </p:sp>
      <p:sp>
        <p:nvSpPr>
          <p:cNvPr id="188" name="Google Shape;188;p31"/>
          <p:cNvSpPr txBox="1"/>
          <p:nvPr/>
        </p:nvSpPr>
        <p:spPr>
          <a:xfrm>
            <a:off x="393050" y="1088950"/>
            <a:ext cx="8294700" cy="39501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None/>
            </a:pPr>
            <a:r>
              <a:t/>
            </a:r>
            <a:endParaRPr sz="1800">
              <a:solidFill>
                <a:srgbClr val="4D5659"/>
              </a:solidFill>
              <a:latin typeface="Work Sans"/>
              <a:ea typeface="Work Sans"/>
              <a:cs typeface="Work Sans"/>
              <a:sym typeface="Work Sans"/>
            </a:endParaRPr>
          </a:p>
          <a:p>
            <a:pPr indent="0" lvl="0" marL="0" rtl="0" algn="l">
              <a:lnSpc>
                <a:spcPct val="115000"/>
              </a:lnSpc>
              <a:spcBef>
                <a:spcPts val="0"/>
              </a:spcBef>
              <a:spcAft>
                <a:spcPts val="0"/>
              </a:spcAft>
              <a:buNone/>
            </a:pPr>
            <a:r>
              <a:rPr b="1" lang="en-US" sz="1700">
                <a:solidFill>
                  <a:srgbClr val="4D5659"/>
                </a:solidFill>
                <a:latin typeface="Work Sans"/>
                <a:ea typeface="Work Sans"/>
                <a:cs typeface="Work Sans"/>
                <a:sym typeface="Work Sans"/>
              </a:rPr>
              <a:t>8:00 a.m.</a:t>
            </a:r>
            <a:r>
              <a:rPr lang="en-US" sz="1700">
                <a:solidFill>
                  <a:srgbClr val="4D5659"/>
                </a:solidFill>
                <a:latin typeface="Work Sans"/>
                <a:ea typeface="Work Sans"/>
                <a:cs typeface="Work Sans"/>
                <a:sym typeface="Work Sans"/>
              </a:rPr>
              <a:t>		Desayuno*</a:t>
            </a:r>
            <a:endParaRPr sz="1700">
              <a:solidFill>
                <a:srgbClr val="4D5659"/>
              </a:solidFill>
              <a:latin typeface="Work Sans"/>
              <a:ea typeface="Work Sans"/>
              <a:cs typeface="Work Sans"/>
              <a:sym typeface="Work Sans"/>
            </a:endParaRPr>
          </a:p>
          <a:p>
            <a:pPr indent="0" lvl="0" marL="0" rtl="0" algn="l">
              <a:lnSpc>
                <a:spcPct val="115000"/>
              </a:lnSpc>
              <a:spcBef>
                <a:spcPts val="0"/>
              </a:spcBef>
              <a:spcAft>
                <a:spcPts val="0"/>
              </a:spcAft>
              <a:buNone/>
            </a:pPr>
            <a:r>
              <a:rPr b="1" lang="en-US" sz="1700">
                <a:solidFill>
                  <a:srgbClr val="4D5659"/>
                </a:solidFill>
                <a:latin typeface="Work Sans"/>
                <a:ea typeface="Work Sans"/>
                <a:cs typeface="Work Sans"/>
                <a:sym typeface="Work Sans"/>
              </a:rPr>
              <a:t>9:00 a.m.</a:t>
            </a:r>
            <a:r>
              <a:rPr lang="en-US" sz="1700">
                <a:solidFill>
                  <a:srgbClr val="4D5659"/>
                </a:solidFill>
                <a:latin typeface="Work Sans"/>
                <a:ea typeface="Work Sans"/>
                <a:cs typeface="Work Sans"/>
                <a:sym typeface="Work Sans"/>
              </a:rPr>
              <a:t>		</a:t>
            </a:r>
            <a:r>
              <a:rPr lang="en-US" sz="1700">
                <a:solidFill>
                  <a:srgbClr val="4D5659"/>
                </a:solidFill>
                <a:latin typeface="Work Sans"/>
                <a:ea typeface="Work Sans"/>
                <a:cs typeface="Work Sans"/>
                <a:sym typeface="Work Sans"/>
              </a:rPr>
              <a:t>Inicia el día de senderismo</a:t>
            </a:r>
            <a:br>
              <a:rPr lang="en-US" sz="1700">
                <a:solidFill>
                  <a:srgbClr val="4D5659"/>
                </a:solidFill>
                <a:latin typeface="Work Sans"/>
                <a:ea typeface="Work Sans"/>
                <a:cs typeface="Work Sans"/>
                <a:sym typeface="Work Sans"/>
              </a:rPr>
            </a:br>
            <a:r>
              <a:rPr b="1" lang="en-US" sz="1700">
                <a:solidFill>
                  <a:srgbClr val="4D5659"/>
                </a:solidFill>
                <a:latin typeface="Work Sans"/>
                <a:ea typeface="Work Sans"/>
                <a:cs typeface="Work Sans"/>
                <a:sym typeface="Work Sans"/>
              </a:rPr>
              <a:t>~12:00 p.m.</a:t>
            </a:r>
            <a:r>
              <a:rPr lang="en-US" sz="1700">
                <a:solidFill>
                  <a:srgbClr val="4D5659"/>
                </a:solidFill>
                <a:latin typeface="Work Sans"/>
                <a:ea typeface="Work Sans"/>
                <a:cs typeface="Work Sans"/>
                <a:sym typeface="Work Sans"/>
              </a:rPr>
              <a:t>		</a:t>
            </a:r>
            <a:r>
              <a:rPr lang="en-US" sz="1700">
                <a:solidFill>
                  <a:srgbClr val="4D5659"/>
                </a:solidFill>
                <a:latin typeface="Work Sans"/>
                <a:ea typeface="Work Sans"/>
                <a:cs typeface="Work Sans"/>
                <a:sym typeface="Work Sans"/>
              </a:rPr>
              <a:t>Almuerzo durante la caminata</a:t>
            </a:r>
            <a:br>
              <a:rPr lang="en-US" sz="1700">
                <a:solidFill>
                  <a:srgbClr val="4D5659"/>
                </a:solidFill>
                <a:latin typeface="Work Sans"/>
                <a:ea typeface="Work Sans"/>
                <a:cs typeface="Work Sans"/>
                <a:sym typeface="Work Sans"/>
              </a:rPr>
            </a:br>
            <a:r>
              <a:rPr b="1" lang="en-US" sz="1700">
                <a:solidFill>
                  <a:srgbClr val="4D5659"/>
                </a:solidFill>
                <a:latin typeface="Work Sans"/>
                <a:ea typeface="Work Sans"/>
                <a:cs typeface="Work Sans"/>
                <a:sym typeface="Work Sans"/>
              </a:rPr>
              <a:t>~4:00 p.m.</a:t>
            </a:r>
            <a:r>
              <a:rPr lang="en-US" sz="1700">
                <a:solidFill>
                  <a:srgbClr val="4D5659"/>
                </a:solidFill>
                <a:latin typeface="Work Sans"/>
                <a:ea typeface="Work Sans"/>
                <a:cs typeface="Work Sans"/>
                <a:sym typeface="Work Sans"/>
              </a:rPr>
              <a:t>		</a:t>
            </a:r>
            <a:r>
              <a:rPr lang="en-US" sz="1700">
                <a:solidFill>
                  <a:srgbClr val="4D5659"/>
                </a:solidFill>
                <a:latin typeface="Work Sans"/>
                <a:ea typeface="Work Sans"/>
                <a:cs typeface="Work Sans"/>
                <a:sym typeface="Work Sans"/>
              </a:rPr>
              <a:t>Actividades recreativas (supervisadas por los chaperones)</a:t>
            </a:r>
            <a:br>
              <a:rPr lang="en-US" sz="1700">
                <a:solidFill>
                  <a:srgbClr val="4D5659"/>
                </a:solidFill>
                <a:latin typeface="Work Sans"/>
                <a:ea typeface="Work Sans"/>
                <a:cs typeface="Work Sans"/>
                <a:sym typeface="Work Sans"/>
              </a:rPr>
            </a:br>
            <a:r>
              <a:rPr b="1" lang="en-US" sz="1700">
                <a:solidFill>
                  <a:srgbClr val="4D5659"/>
                </a:solidFill>
                <a:latin typeface="Work Sans"/>
                <a:ea typeface="Work Sans"/>
                <a:cs typeface="Work Sans"/>
                <a:sym typeface="Work Sans"/>
              </a:rPr>
              <a:t>6:00 p.m.</a:t>
            </a:r>
            <a:r>
              <a:rPr lang="en-US" sz="1700">
                <a:solidFill>
                  <a:srgbClr val="4D5659"/>
                </a:solidFill>
                <a:latin typeface="Work Sans"/>
                <a:ea typeface="Work Sans"/>
                <a:cs typeface="Work Sans"/>
                <a:sym typeface="Work Sans"/>
              </a:rPr>
              <a:t>		</a:t>
            </a:r>
            <a:r>
              <a:rPr lang="en-US" sz="1700">
                <a:solidFill>
                  <a:srgbClr val="4D5659"/>
                </a:solidFill>
                <a:latin typeface="Work Sans"/>
                <a:ea typeface="Work Sans"/>
                <a:cs typeface="Work Sans"/>
                <a:sym typeface="Work Sans"/>
              </a:rPr>
              <a:t>Cena*</a:t>
            </a:r>
            <a:br>
              <a:rPr lang="en-US" sz="1700">
                <a:solidFill>
                  <a:srgbClr val="4D5659"/>
                </a:solidFill>
                <a:latin typeface="Work Sans"/>
                <a:ea typeface="Work Sans"/>
                <a:cs typeface="Work Sans"/>
                <a:sym typeface="Work Sans"/>
              </a:rPr>
            </a:br>
            <a:r>
              <a:rPr b="1" lang="en-US" sz="1700">
                <a:solidFill>
                  <a:srgbClr val="4D5659"/>
                </a:solidFill>
                <a:latin typeface="Work Sans"/>
                <a:ea typeface="Work Sans"/>
                <a:cs typeface="Work Sans"/>
                <a:sym typeface="Work Sans"/>
              </a:rPr>
              <a:t>7:15 p.m.</a:t>
            </a:r>
            <a:r>
              <a:rPr lang="en-US" sz="1700">
                <a:solidFill>
                  <a:srgbClr val="4D5659"/>
                </a:solidFill>
                <a:latin typeface="Work Sans"/>
                <a:ea typeface="Work Sans"/>
                <a:cs typeface="Work Sans"/>
                <a:sym typeface="Work Sans"/>
              </a:rPr>
              <a:t>		Programa nocturno</a:t>
            </a:r>
            <a:br>
              <a:rPr lang="en-US" sz="1700">
                <a:solidFill>
                  <a:srgbClr val="4D5659"/>
                </a:solidFill>
                <a:latin typeface="Work Sans"/>
                <a:ea typeface="Work Sans"/>
                <a:cs typeface="Work Sans"/>
                <a:sym typeface="Work Sans"/>
              </a:rPr>
            </a:br>
            <a:r>
              <a:rPr b="1" lang="en-US" sz="1700">
                <a:solidFill>
                  <a:srgbClr val="4D5659"/>
                </a:solidFill>
                <a:latin typeface="Work Sans"/>
                <a:ea typeface="Work Sans"/>
                <a:cs typeface="Work Sans"/>
                <a:sym typeface="Work Sans"/>
              </a:rPr>
              <a:t>9:30 p.m.</a:t>
            </a:r>
            <a:r>
              <a:rPr lang="en-US" sz="1700">
                <a:solidFill>
                  <a:srgbClr val="4D5659"/>
                </a:solidFill>
                <a:latin typeface="Work Sans"/>
                <a:ea typeface="Work Sans"/>
                <a:cs typeface="Work Sans"/>
                <a:sym typeface="Work Sans"/>
              </a:rPr>
              <a:t>		</a:t>
            </a:r>
            <a:r>
              <a:rPr lang="en-US" sz="1700">
                <a:solidFill>
                  <a:srgbClr val="4D5659"/>
                </a:solidFill>
                <a:latin typeface="Work Sans"/>
                <a:ea typeface="Work Sans"/>
                <a:cs typeface="Work Sans"/>
                <a:sym typeface="Work Sans"/>
              </a:rPr>
              <a:t>Campamento en silencio, se apagan las luces</a:t>
            </a:r>
            <a:endParaRPr sz="1700">
              <a:solidFill>
                <a:srgbClr val="4D5659"/>
              </a:solidFill>
              <a:latin typeface="Work Sans"/>
              <a:ea typeface="Work Sans"/>
              <a:cs typeface="Work Sans"/>
              <a:sym typeface="Work Sans"/>
            </a:endParaRPr>
          </a:p>
          <a:p>
            <a:pPr indent="0" lvl="0" marL="0" rtl="0" algn="l">
              <a:lnSpc>
                <a:spcPct val="80000"/>
              </a:lnSpc>
              <a:spcBef>
                <a:spcPts val="0"/>
              </a:spcBef>
              <a:spcAft>
                <a:spcPts val="0"/>
              </a:spcAft>
              <a:buNone/>
            </a:pPr>
            <a:r>
              <a:t/>
            </a:r>
            <a:endParaRPr sz="1700">
              <a:solidFill>
                <a:srgbClr val="4D5659"/>
              </a:solidFill>
              <a:latin typeface="Work Sans"/>
              <a:ea typeface="Work Sans"/>
              <a:cs typeface="Work Sans"/>
              <a:sym typeface="Work Sans"/>
            </a:endParaRPr>
          </a:p>
          <a:p>
            <a:pPr indent="0" lvl="0" marL="0" rtl="0" algn="l">
              <a:lnSpc>
                <a:spcPct val="80000"/>
              </a:lnSpc>
              <a:spcBef>
                <a:spcPts val="0"/>
              </a:spcBef>
              <a:spcAft>
                <a:spcPts val="0"/>
              </a:spcAft>
              <a:buNone/>
            </a:pPr>
            <a:r>
              <a:t/>
            </a:r>
            <a:endParaRPr sz="1700">
              <a:solidFill>
                <a:srgbClr val="4D5659"/>
              </a:solidFill>
              <a:latin typeface="Work Sans"/>
              <a:ea typeface="Work Sans"/>
              <a:cs typeface="Work Sans"/>
              <a:sym typeface="Work Sans"/>
            </a:endParaRPr>
          </a:p>
          <a:p>
            <a:pPr indent="0" lvl="0" marL="0" rtl="0" algn="l">
              <a:lnSpc>
                <a:spcPct val="80000"/>
              </a:lnSpc>
              <a:spcBef>
                <a:spcPts val="0"/>
              </a:spcBef>
              <a:spcAft>
                <a:spcPts val="0"/>
              </a:spcAft>
              <a:buNone/>
            </a:pPr>
            <a:r>
              <a:rPr lang="en-US" sz="1700">
                <a:solidFill>
                  <a:srgbClr val="4D5659"/>
                </a:solidFill>
                <a:latin typeface="Work Sans"/>
                <a:ea typeface="Work Sans"/>
                <a:cs typeface="Work Sans"/>
                <a:sym typeface="Work Sans"/>
              </a:rPr>
              <a:t>*Los horarios pueden cambiar si hay varios turnos de comida. Primer turno de comidas: 7:00 a. m. y 5:00 p. m. Segundo turno de comidas: 8:00 a. m. y 6:00 p. m.</a:t>
            </a:r>
            <a:endParaRPr sz="1700">
              <a:solidFill>
                <a:srgbClr val="4D5659"/>
              </a:solidFill>
              <a:latin typeface="Work Sans"/>
              <a:ea typeface="Work Sans"/>
              <a:cs typeface="Work Sans"/>
              <a:sym typeface="Work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2" name="Shape 192"/>
        <p:cNvGrpSpPr/>
        <p:nvPr/>
      </p:nvGrpSpPr>
      <p:grpSpPr>
        <a:xfrm>
          <a:off x="0" y="0"/>
          <a:ext cx="0" cy="0"/>
          <a:chOff x="0" y="0"/>
          <a:chExt cx="0" cy="0"/>
        </a:xfrm>
      </p:grpSpPr>
      <p:sp>
        <p:nvSpPr>
          <p:cNvPr id="193" name="Google Shape;193;p32"/>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Grupos de aprendizaje</a:t>
            </a:r>
            <a:endParaRPr>
              <a:latin typeface="Work Sans"/>
              <a:ea typeface="Work Sans"/>
              <a:cs typeface="Work Sans"/>
              <a:sym typeface="Work Sans"/>
            </a:endParaRPr>
          </a:p>
        </p:txBody>
      </p:sp>
      <p:sp>
        <p:nvSpPr>
          <p:cNvPr id="194" name="Google Shape;194;p32"/>
          <p:cNvSpPr txBox="1"/>
          <p:nvPr/>
        </p:nvSpPr>
        <p:spPr>
          <a:xfrm>
            <a:off x="4722125" y="1312825"/>
            <a:ext cx="4206300" cy="3830700"/>
          </a:xfrm>
          <a:prstGeom prst="rect">
            <a:avLst/>
          </a:prstGeom>
          <a:noFill/>
          <a:ln>
            <a:noFill/>
          </a:ln>
        </p:spPr>
        <p:txBody>
          <a:bodyPr anchorCtr="0" anchor="ctr" bIns="91425" lIns="91425" spcFirstLastPara="1" rIns="91425" wrap="square" tIns="91425">
            <a:noAutofit/>
          </a:bodyPr>
          <a:lstStyle/>
          <a:p>
            <a:pPr indent="-311150" lvl="0" marL="457200" rtl="0" algn="l">
              <a:lnSpc>
                <a:spcPct val="115000"/>
              </a:lnSpc>
              <a:spcBef>
                <a:spcPts val="0"/>
              </a:spcBef>
              <a:spcAft>
                <a:spcPts val="0"/>
              </a:spcAft>
              <a:buClr>
                <a:srgbClr val="4D5659"/>
              </a:buClr>
              <a:buSzPts val="1300"/>
              <a:buChar char="●"/>
            </a:pPr>
            <a:r>
              <a:rPr lang="en-US" sz="1300">
                <a:solidFill>
                  <a:srgbClr val="4D5659"/>
                </a:solidFill>
                <a:latin typeface="Work Sans"/>
                <a:ea typeface="Work Sans"/>
                <a:cs typeface="Work Sans"/>
                <a:sym typeface="Work Sans"/>
              </a:rPr>
              <a:t>12-15 estudiantes y 1 o 2 chaperones</a:t>
            </a:r>
            <a:endParaRPr sz="1300">
              <a:solidFill>
                <a:srgbClr val="4D5659"/>
              </a:solidFill>
              <a:latin typeface="Work Sans"/>
              <a:ea typeface="Work Sans"/>
              <a:cs typeface="Work Sans"/>
              <a:sym typeface="Work Sans"/>
            </a:endParaRPr>
          </a:p>
          <a:p>
            <a:pPr indent="-311150" lvl="0" marL="457200" rtl="0" algn="l">
              <a:lnSpc>
                <a:spcPct val="115000"/>
              </a:lnSpc>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Convivencia durante la caminata</a:t>
            </a:r>
            <a:endParaRPr sz="1300">
              <a:solidFill>
                <a:srgbClr val="4D5659"/>
              </a:solidFill>
              <a:latin typeface="Work Sans"/>
              <a:ea typeface="Work Sans"/>
              <a:cs typeface="Work Sans"/>
              <a:sym typeface="Work Sans"/>
            </a:endParaRPr>
          </a:p>
          <a:p>
            <a:pPr indent="-311150" lvl="0" marL="457200" rtl="0" algn="l">
              <a:lnSpc>
                <a:spcPct val="115000"/>
              </a:lnSpc>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Los grupos de aprendizaje son dirigidos por instructores profesionales de NatureBridge.</a:t>
            </a:r>
            <a:endParaRPr sz="1300">
              <a:solidFill>
                <a:srgbClr val="4D5659"/>
              </a:solidFill>
              <a:latin typeface="Work Sans"/>
              <a:ea typeface="Work Sans"/>
              <a:cs typeface="Work Sans"/>
              <a:sym typeface="Work Sans"/>
            </a:endParaRPr>
          </a:p>
          <a:p>
            <a:pPr indent="-311150" lvl="1" marL="914400" rtl="0" algn="l">
              <a:lnSpc>
                <a:spcPct val="115000"/>
              </a:lnSpc>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Licenciatura o experiencia laboral y capacitación equivalente</a:t>
            </a:r>
            <a:endParaRPr sz="1300">
              <a:solidFill>
                <a:srgbClr val="4D5659"/>
              </a:solidFill>
              <a:latin typeface="Work Sans"/>
              <a:ea typeface="Work Sans"/>
              <a:cs typeface="Work Sans"/>
              <a:sym typeface="Work Sans"/>
            </a:endParaRPr>
          </a:p>
          <a:p>
            <a:pPr indent="-311150" lvl="1" marL="914400" rtl="0" algn="l">
              <a:lnSpc>
                <a:spcPct val="115000"/>
              </a:lnSpc>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antecedentes verificados</a:t>
            </a:r>
            <a:endParaRPr sz="1300">
              <a:solidFill>
                <a:srgbClr val="4D5659"/>
              </a:solidFill>
              <a:latin typeface="Work Sans"/>
              <a:ea typeface="Work Sans"/>
              <a:cs typeface="Work Sans"/>
              <a:sym typeface="Work Sans"/>
            </a:endParaRPr>
          </a:p>
          <a:p>
            <a:pPr indent="-311150" lvl="1" marL="914400" rtl="0" algn="l">
              <a:lnSpc>
                <a:spcPct val="115000"/>
              </a:lnSpc>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certificados para manejar los riesgos en el campo y capacitados en primeros auxilios en entornos silvestres.</a:t>
            </a:r>
            <a:endParaRPr sz="1300">
              <a:solidFill>
                <a:srgbClr val="4D5659"/>
              </a:solidFill>
              <a:latin typeface="Work Sans"/>
              <a:ea typeface="Work Sans"/>
              <a:cs typeface="Work Sans"/>
              <a:sym typeface="Work Sans"/>
            </a:endParaRPr>
          </a:p>
          <a:p>
            <a:pPr indent="-311150" lvl="0" marL="457200" rtl="0" algn="l">
              <a:lnSpc>
                <a:spcPct val="115000"/>
              </a:lnSpc>
              <a:spcBef>
                <a:spcPts val="0"/>
              </a:spcBef>
              <a:spcAft>
                <a:spcPts val="0"/>
              </a:spcAft>
              <a:buClr>
                <a:srgbClr val="4D5659"/>
              </a:buClr>
              <a:buSzPts val="1300"/>
              <a:buFont typeface="Work Sans"/>
              <a:buChar char="●"/>
            </a:pPr>
            <a:r>
              <a:rPr lang="en-US" sz="1300">
                <a:solidFill>
                  <a:srgbClr val="4D5659"/>
                </a:solidFill>
                <a:latin typeface="Work Sans"/>
                <a:ea typeface="Work Sans"/>
                <a:cs typeface="Work Sans"/>
                <a:sym typeface="Work Sans"/>
              </a:rPr>
              <a:t>El coordinador de grupos de su escuela organizará los grupos de aprendizaje.</a:t>
            </a:r>
            <a:endParaRPr sz="1300">
              <a:solidFill>
                <a:srgbClr val="4D5659"/>
              </a:solidFill>
              <a:latin typeface="Work Sans"/>
              <a:ea typeface="Work Sans"/>
              <a:cs typeface="Work Sans"/>
              <a:sym typeface="Work Sans"/>
            </a:endParaRPr>
          </a:p>
          <a:p>
            <a:pPr indent="0" lvl="0" marL="0" rtl="0" algn="l">
              <a:lnSpc>
                <a:spcPct val="115000"/>
              </a:lnSpc>
              <a:spcBef>
                <a:spcPts val="1600"/>
              </a:spcBef>
              <a:spcAft>
                <a:spcPts val="1600"/>
              </a:spcAft>
              <a:buNone/>
            </a:pPr>
            <a:r>
              <a:t/>
            </a:r>
            <a:endParaRPr>
              <a:solidFill>
                <a:srgbClr val="4D5659"/>
              </a:solidFill>
              <a:latin typeface="Work Sans"/>
              <a:ea typeface="Work Sans"/>
              <a:cs typeface="Work Sans"/>
              <a:sym typeface="Work Sans"/>
            </a:endParaRPr>
          </a:p>
        </p:txBody>
      </p:sp>
      <p:pic>
        <p:nvPicPr>
          <p:cNvPr id="195" name="Google Shape;195;p32"/>
          <p:cNvPicPr preferRelativeResize="0"/>
          <p:nvPr/>
        </p:nvPicPr>
        <p:blipFill>
          <a:blip r:embed="rId3">
            <a:alphaModFix/>
          </a:blip>
          <a:stretch>
            <a:fillRect/>
          </a:stretch>
        </p:blipFill>
        <p:spPr>
          <a:xfrm>
            <a:off x="154675" y="1412638"/>
            <a:ext cx="4417324" cy="294488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3"/>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latin typeface="Work Sans"/>
                <a:ea typeface="Work Sans"/>
                <a:cs typeface="Work Sans"/>
                <a:sym typeface="Work Sans"/>
              </a:rPr>
              <a:t>Alojamiento</a:t>
            </a:r>
            <a:r>
              <a:rPr lang="en-US">
                <a:latin typeface="Work Sans"/>
                <a:ea typeface="Work Sans"/>
                <a:cs typeface="Work Sans"/>
                <a:sym typeface="Work Sans"/>
              </a:rPr>
              <a:t> </a:t>
            </a:r>
            <a:endParaRPr>
              <a:latin typeface="Work Sans"/>
              <a:ea typeface="Work Sans"/>
              <a:cs typeface="Work Sans"/>
              <a:sym typeface="Work Sans"/>
            </a:endParaRPr>
          </a:p>
        </p:txBody>
      </p:sp>
      <p:pic>
        <p:nvPicPr>
          <p:cNvPr descr="F:\work\PRWI\PRWI Nov 2011 (1).JPG" id="201" name="Google Shape;201;p33"/>
          <p:cNvPicPr preferRelativeResize="0"/>
          <p:nvPr/>
        </p:nvPicPr>
        <p:blipFill rotWithShape="1">
          <a:blip r:embed="rId3">
            <a:alphaModFix/>
          </a:blip>
          <a:srcRect b="0" l="0" r="0" t="0"/>
          <a:stretch/>
        </p:blipFill>
        <p:spPr>
          <a:xfrm>
            <a:off x="291400" y="1409425"/>
            <a:ext cx="3584824" cy="2688627"/>
          </a:xfrm>
          <a:prstGeom prst="rect">
            <a:avLst/>
          </a:prstGeom>
          <a:noFill/>
          <a:ln>
            <a:noFill/>
          </a:ln>
        </p:spPr>
      </p:pic>
      <p:pic>
        <p:nvPicPr>
          <p:cNvPr descr="Cabin - Close.jpg" id="202" name="Google Shape;202;p33"/>
          <p:cNvPicPr preferRelativeResize="0"/>
          <p:nvPr/>
        </p:nvPicPr>
        <p:blipFill rotWithShape="1">
          <a:blip r:embed="rId4">
            <a:alphaModFix/>
          </a:blip>
          <a:srcRect b="0" l="0" r="0" t="0"/>
          <a:stretch/>
        </p:blipFill>
        <p:spPr>
          <a:xfrm>
            <a:off x="4192438" y="1255325"/>
            <a:ext cx="2426170" cy="1819624"/>
          </a:xfrm>
          <a:prstGeom prst="rect">
            <a:avLst/>
          </a:prstGeom>
          <a:noFill/>
          <a:ln>
            <a:noFill/>
          </a:ln>
        </p:spPr>
      </p:pic>
      <p:pic>
        <p:nvPicPr>
          <p:cNvPr descr="Cabin - 4 beds.jpg" id="203" name="Google Shape;203;p33"/>
          <p:cNvPicPr preferRelativeResize="0"/>
          <p:nvPr/>
        </p:nvPicPr>
        <p:blipFill>
          <a:blip r:embed="rId5">
            <a:alphaModFix/>
          </a:blip>
          <a:stretch>
            <a:fillRect/>
          </a:stretch>
        </p:blipFill>
        <p:spPr>
          <a:xfrm>
            <a:off x="6755509" y="1318150"/>
            <a:ext cx="2276966" cy="3035950"/>
          </a:xfrm>
          <a:prstGeom prst="rect">
            <a:avLst/>
          </a:prstGeom>
          <a:noFill/>
          <a:ln>
            <a:noFill/>
          </a:ln>
        </p:spPr>
      </p:pic>
      <p:pic>
        <p:nvPicPr>
          <p:cNvPr descr="Cabin - single bed.jpg" id="204" name="Google Shape;204;p33"/>
          <p:cNvPicPr preferRelativeResize="0"/>
          <p:nvPr/>
        </p:nvPicPr>
        <p:blipFill rotWithShape="1">
          <a:blip r:embed="rId6">
            <a:alphaModFix/>
          </a:blip>
          <a:srcRect b="0" l="2752" r="0" t="41082"/>
          <a:stretch/>
        </p:blipFill>
        <p:spPr>
          <a:xfrm>
            <a:off x="4224863" y="3212135"/>
            <a:ext cx="2393734" cy="1196864"/>
          </a:xfrm>
          <a:prstGeom prst="rect">
            <a:avLst/>
          </a:prstGeom>
          <a:noFill/>
          <a:ln>
            <a:noFill/>
          </a:ln>
        </p:spPr>
      </p:pic>
      <p:sp>
        <p:nvSpPr>
          <p:cNvPr id="205" name="Google Shape;205;p33"/>
          <p:cNvSpPr txBox="1"/>
          <p:nvPr/>
        </p:nvSpPr>
        <p:spPr>
          <a:xfrm>
            <a:off x="424975" y="4098050"/>
            <a:ext cx="3317700" cy="50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4D5659"/>
                </a:solidFill>
                <a:latin typeface="Work Sans"/>
                <a:ea typeface="Work Sans"/>
                <a:cs typeface="Work Sans"/>
                <a:sym typeface="Work Sans"/>
              </a:rPr>
              <a:t>Campamento de cabañas 1</a:t>
            </a:r>
            <a:endParaRPr sz="1800">
              <a:solidFill>
                <a:srgbClr val="4D5659"/>
              </a:solidFill>
              <a:latin typeface="Work Sans"/>
              <a:ea typeface="Work Sans"/>
              <a:cs typeface="Work Sans"/>
              <a:sym typeface="Work Sans"/>
            </a:endParaRPr>
          </a:p>
        </p:txBody>
      </p:sp>
      <p:sp>
        <p:nvSpPr>
          <p:cNvPr id="206" name="Google Shape;206;p33"/>
          <p:cNvSpPr txBox="1"/>
          <p:nvPr/>
        </p:nvSpPr>
        <p:spPr>
          <a:xfrm>
            <a:off x="5491225" y="4485200"/>
            <a:ext cx="2785200" cy="479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4D5659"/>
                </a:solidFill>
                <a:latin typeface="Work Sans"/>
                <a:ea typeface="Work Sans"/>
                <a:cs typeface="Work Sans"/>
                <a:sym typeface="Work Sans"/>
              </a:rPr>
              <a:t>Interior de las cabañas</a:t>
            </a:r>
            <a:endParaRPr sz="1800">
              <a:solidFill>
                <a:srgbClr val="4D5659"/>
              </a:solidFill>
              <a:latin typeface="Work Sans"/>
              <a:ea typeface="Work Sans"/>
              <a:cs typeface="Work Sans"/>
              <a:sym typeface="Work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 name="Shape 210"/>
        <p:cNvGrpSpPr/>
        <p:nvPr/>
      </p:nvGrpSpPr>
      <p:grpSpPr>
        <a:xfrm>
          <a:off x="0" y="0"/>
          <a:ext cx="0" cy="0"/>
          <a:chOff x="0" y="0"/>
          <a:chExt cx="0" cy="0"/>
        </a:xfrm>
      </p:grpSpPr>
      <p:sp>
        <p:nvSpPr>
          <p:cNvPr id="211" name="Google Shape;211;p34"/>
          <p:cNvSpPr txBox="1"/>
          <p:nvPr>
            <p:ph idx="1" type="body"/>
          </p:nvPr>
        </p:nvSpPr>
        <p:spPr>
          <a:xfrm>
            <a:off x="3092949" y="261938"/>
            <a:ext cx="5797200" cy="509700"/>
          </a:xfrm>
          <a:prstGeom prst="rect">
            <a:avLst/>
          </a:prstGeom>
        </p:spPr>
        <p:txBody>
          <a:bodyPr anchorCtr="0" anchor="t" bIns="45700" lIns="91425" spcFirstLastPara="1" rIns="91425" wrap="square" tIns="45700">
            <a:noAutofit/>
          </a:bodyPr>
          <a:lstStyle/>
          <a:p>
            <a:pPr indent="0" lvl="0" marL="0" rtl="0" algn="r">
              <a:spcBef>
                <a:spcPts val="480"/>
              </a:spcBef>
              <a:spcAft>
                <a:spcPts val="0"/>
              </a:spcAft>
              <a:buNone/>
            </a:pPr>
            <a:r>
              <a:rPr lang="en-US"/>
              <a:t>Baños y regaderas</a:t>
            </a:r>
            <a:endParaRPr/>
          </a:p>
        </p:txBody>
      </p:sp>
      <p:pic>
        <p:nvPicPr>
          <p:cNvPr descr="bath house - sinks.jpg" id="212" name="Google Shape;212;p34"/>
          <p:cNvPicPr preferRelativeResize="0"/>
          <p:nvPr/>
        </p:nvPicPr>
        <p:blipFill rotWithShape="1">
          <a:blip r:embed="rId3">
            <a:alphaModFix/>
          </a:blip>
          <a:srcRect b="0" l="0" r="0" t="0"/>
          <a:stretch/>
        </p:blipFill>
        <p:spPr>
          <a:xfrm>
            <a:off x="317675" y="1064575"/>
            <a:ext cx="3002038" cy="4002725"/>
          </a:xfrm>
          <a:prstGeom prst="rect">
            <a:avLst/>
          </a:prstGeom>
          <a:noFill/>
          <a:ln>
            <a:noFill/>
          </a:ln>
        </p:spPr>
      </p:pic>
      <p:pic>
        <p:nvPicPr>
          <p:cNvPr descr="bath house - shower.jpg" id="213" name="Google Shape;213;p34"/>
          <p:cNvPicPr preferRelativeResize="0"/>
          <p:nvPr/>
        </p:nvPicPr>
        <p:blipFill rotWithShape="1">
          <a:blip r:embed="rId4">
            <a:alphaModFix/>
          </a:blip>
          <a:srcRect b="0" l="0" r="0" t="0"/>
          <a:stretch/>
        </p:blipFill>
        <p:spPr>
          <a:xfrm>
            <a:off x="4184125" y="1269575"/>
            <a:ext cx="4790275" cy="359272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atureBridge_WideScree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